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3"/>
  </p:notesMasterIdLst>
  <p:handoutMasterIdLst>
    <p:handoutMasterId r:id="rId34"/>
  </p:handoutMasterIdLst>
  <p:sldIdLst>
    <p:sldId id="582" r:id="rId2"/>
    <p:sldId id="588" r:id="rId3"/>
    <p:sldId id="584" r:id="rId4"/>
    <p:sldId id="596" r:id="rId5"/>
    <p:sldId id="597" r:id="rId6"/>
    <p:sldId id="598"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614" r:id="rId23"/>
    <p:sldId id="615" r:id="rId24"/>
    <p:sldId id="616" r:id="rId25"/>
    <p:sldId id="617" r:id="rId26"/>
    <p:sldId id="618" r:id="rId27"/>
    <p:sldId id="619" r:id="rId28"/>
    <p:sldId id="620" r:id="rId29"/>
    <p:sldId id="621" r:id="rId30"/>
    <p:sldId id="622" r:id="rId31"/>
    <p:sldId id="62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autoAdjust="0"/>
    <p:restoredTop sz="84732" autoAdjust="0"/>
  </p:normalViewPr>
  <p:slideViewPr>
    <p:cSldViewPr snapToGrid="0" snapToObjects="1">
      <p:cViewPr varScale="1">
        <p:scale>
          <a:sx n="101" d="100"/>
          <a:sy n="101" d="100"/>
        </p:scale>
        <p:origin x="114" y="144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6/3/2016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6/3/2016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following steps:</a:t>
            </a:r>
          </a:p>
          <a:p>
            <a:r>
              <a:rPr lang="en-US" baseline="0" dirty="0" smtClean="0"/>
              <a:t>Sensitive</a:t>
            </a:r>
          </a:p>
          <a:p>
            <a:endParaRPr lang="en-US" baseline="0" dirty="0" smtClean="0"/>
          </a:p>
          <a:p>
            <a:r>
              <a:rPr lang="en-US" baseline="0" dirty="0" smtClean="0"/>
              <a:t>Map, tuple and bag</a:t>
            </a:r>
          </a:p>
          <a:p>
            <a:endParaRPr lang="en-US" baseline="0" dirty="0" smtClean="0"/>
          </a:p>
          <a:p>
            <a:r>
              <a:rPr lang="en-US" baseline="0" dirty="0" smtClean="0"/>
              <a:t>Currently, it is true</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180711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is a programming language:</a:t>
            </a:r>
          </a:p>
          <a:p>
            <a:r>
              <a:rPr lang="en-US" dirty="0" smtClean="0"/>
              <a:t>High level, Human</a:t>
            </a:r>
            <a:r>
              <a:rPr lang="en-US" baseline="0" dirty="0" smtClean="0"/>
              <a:t> readable, Interpreted, Highly extensible with a large collection of libraries variables. </a:t>
            </a:r>
          </a:p>
          <a:p>
            <a:r>
              <a:rPr lang="en-US" dirty="0" smtClean="0"/>
              <a:t>We assume you</a:t>
            </a:r>
            <a:r>
              <a:rPr lang="en-US" baseline="0" dirty="0" smtClean="0"/>
              <a:t> are already familiar with Python. If not, it doesn’t matter, we will not implement Python codes. Just call Python code from Pig on </a:t>
            </a:r>
            <a:r>
              <a:rPr lang="en-US" baseline="0" dirty="0" err="1" smtClean="0"/>
              <a:t>Hadoop</a:t>
            </a:r>
            <a:r>
              <a:rPr lang="en-US" baseline="0" dirty="0" smtClean="0"/>
              <a:t> cluster.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3677671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incorporates modules, exceptions, dynamic typing</a:t>
            </a:r>
            <a:r>
              <a:rPr lang="en-US" baseline="0" dirty="0" smtClean="0"/>
              <a:t>, very high-level dynamic data types, and classes.</a:t>
            </a:r>
          </a:p>
          <a:p>
            <a:r>
              <a:rPr lang="en-US" baseline="0" dirty="0" smtClean="0"/>
              <a:t>It combines remarkable power with very clear syntax.</a:t>
            </a:r>
          </a:p>
          <a:p>
            <a:r>
              <a:rPr lang="en-US" baseline="0" dirty="0" smtClean="0"/>
              <a:t>It has interfaces to many system calls and libraries, as well as to various window systems, and is extensible in C or C++</a:t>
            </a:r>
          </a:p>
          <a:p>
            <a:r>
              <a:rPr lang="en-US" baseline="0" dirty="0" smtClean="0"/>
              <a:t>It is also usable and an extension language for applications that need a programmable interface. </a:t>
            </a:r>
          </a:p>
          <a:p>
            <a:r>
              <a:rPr lang="en-US" baseline="0" dirty="0" smtClean="0"/>
              <a:t>It is portable and runs on many Unix variants, on the Mac, and on Windows 2000 and later.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 is a loosely typed programming language.</a:t>
            </a:r>
          </a:p>
          <a:p>
            <a:endParaRPr lang="en-US" dirty="0" smtClean="0"/>
          </a:p>
          <a:p>
            <a:r>
              <a:rPr lang="en-US" sz="1200" kern="1200" dirty="0" smtClean="0">
                <a:solidFill>
                  <a:schemeClr val="tx1"/>
                </a:solidFill>
                <a:latin typeface="+mn-lt"/>
                <a:ea typeface="+mn-ea"/>
                <a:cs typeface="+mn-cs"/>
              </a:rPr>
              <a:t>it is common to research, prototype, and test new ideas using a more domain-specific computing language like MATLAB or R then later port those ideas to be part of a larger production system written in, say, Java, C#, or 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not to say that Python cannot execute truly multithreaded, parallel code; that code just cannot be executed in a single Python process. As an example, the </a:t>
            </a:r>
            <a:r>
              <a:rPr lang="en-US" sz="1200" kern="1200" dirty="0" err="1" smtClean="0">
                <a:solidFill>
                  <a:schemeClr val="tx1"/>
                </a:solidFill>
                <a:latin typeface="+mn-lt"/>
                <a:ea typeface="+mn-ea"/>
                <a:cs typeface="+mn-cs"/>
              </a:rPr>
              <a:t>Cython</a:t>
            </a:r>
            <a:r>
              <a:rPr lang="en-US" sz="1200" kern="1200" dirty="0" smtClean="0">
                <a:solidFill>
                  <a:schemeClr val="tx1"/>
                </a:solidFill>
                <a:latin typeface="+mn-lt"/>
                <a:ea typeface="+mn-ea"/>
                <a:cs typeface="+mn-cs"/>
              </a:rPr>
              <a:t> project features easy integration with </a:t>
            </a:r>
            <a:r>
              <a:rPr lang="en-US" sz="1200" kern="1200" dirty="0" err="1" smtClean="0">
                <a:solidFill>
                  <a:schemeClr val="tx1"/>
                </a:solidFill>
                <a:latin typeface="+mn-lt"/>
                <a:ea typeface="+mn-ea"/>
                <a:cs typeface="+mn-cs"/>
              </a:rPr>
              <a:t>OpenMP</a:t>
            </a:r>
            <a:r>
              <a:rPr lang="en-US" sz="1200" kern="1200" dirty="0" smtClean="0">
                <a:solidFill>
                  <a:schemeClr val="tx1"/>
                </a:solidFill>
                <a:latin typeface="+mn-lt"/>
                <a:ea typeface="+mn-ea"/>
                <a:cs typeface="+mn-cs"/>
              </a:rPr>
              <a:t>, a C framework for parallel computing, in order to to parallelize loops and thus significantly speed up numerical algorithms.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374606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incorporates modules, exceptions, dynamic typing</a:t>
            </a:r>
            <a:r>
              <a:rPr lang="en-US" baseline="0" dirty="0" smtClean="0"/>
              <a:t>, very high-level dynamic data types, and classes.</a:t>
            </a:r>
          </a:p>
          <a:p>
            <a:r>
              <a:rPr lang="en-US" baseline="0" dirty="0" smtClean="0"/>
              <a:t>It combines remarkable power with very clear syntax.</a:t>
            </a:r>
          </a:p>
          <a:p>
            <a:r>
              <a:rPr lang="en-US" baseline="0" dirty="0" smtClean="0"/>
              <a:t>It has interfaces to many system calls and libraries, as well as to various window systems, and is extensible in C or C++</a:t>
            </a:r>
          </a:p>
          <a:p>
            <a:r>
              <a:rPr lang="en-US" baseline="0" dirty="0" smtClean="0"/>
              <a:t>It is also usable and an extension language for applications that need a programmable interface. </a:t>
            </a:r>
          </a:p>
          <a:p>
            <a:r>
              <a:rPr lang="en-US" baseline="0" dirty="0" smtClean="0"/>
              <a:t>It is portable and runs on many Unix variants, on the Mac, and on Windows 2000 and later.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 is a loosely typed programming language.</a:t>
            </a:r>
          </a:p>
          <a:p>
            <a:endParaRPr lang="en-US" dirty="0" smtClean="0"/>
          </a:p>
          <a:p>
            <a:endParaRPr lang="en-US" dirty="0" smtClean="0"/>
          </a:p>
          <a:p>
            <a:r>
              <a:rPr lang="en-US" sz="1200" kern="1200" dirty="0" smtClean="0">
                <a:solidFill>
                  <a:schemeClr val="tx1"/>
                </a:solidFill>
                <a:latin typeface="+mn-lt"/>
                <a:ea typeface="+mn-ea"/>
                <a:cs typeface="+mn-cs"/>
              </a:rPr>
              <a:t>it is common to research, prototype, and test new ideas using a more domain-specific computing language like MATLAB or R then later port those ideas to be part of a larger production system written in, say, Java, C#, or C++</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not to say that Python cannot execute truly multithreaded, parallel code; that code just cannot be executed in a single Python process. As an example, the </a:t>
            </a:r>
            <a:r>
              <a:rPr lang="en-US" sz="1200" kern="1200" dirty="0" err="1" smtClean="0">
                <a:solidFill>
                  <a:schemeClr val="tx1"/>
                </a:solidFill>
                <a:latin typeface="+mn-lt"/>
                <a:ea typeface="+mn-ea"/>
                <a:cs typeface="+mn-cs"/>
              </a:rPr>
              <a:t>Cython</a:t>
            </a:r>
            <a:r>
              <a:rPr lang="en-US" sz="1200" kern="1200" dirty="0" smtClean="0">
                <a:solidFill>
                  <a:schemeClr val="tx1"/>
                </a:solidFill>
                <a:latin typeface="+mn-lt"/>
                <a:ea typeface="+mn-ea"/>
                <a:cs typeface="+mn-cs"/>
              </a:rPr>
              <a:t> project features easy integration with </a:t>
            </a:r>
            <a:r>
              <a:rPr lang="en-US" sz="1200" kern="1200" dirty="0" err="1" smtClean="0">
                <a:solidFill>
                  <a:schemeClr val="tx1"/>
                </a:solidFill>
                <a:latin typeface="+mn-lt"/>
                <a:ea typeface="+mn-ea"/>
                <a:cs typeface="+mn-cs"/>
              </a:rPr>
              <a:t>OpenMP</a:t>
            </a:r>
            <a:r>
              <a:rPr lang="en-US" sz="1200" kern="1200" smtClean="0">
                <a:solidFill>
                  <a:schemeClr val="tx1"/>
                </a:solidFill>
                <a:latin typeface="+mn-lt"/>
                <a:ea typeface="+mn-ea"/>
                <a:cs typeface="+mn-cs"/>
              </a:rPr>
              <a:t>, a C framework for parallel computing, in order to to parallelize loops and thus significantly speed up numerical algorithms.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411224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incorporates modules, exceptions, dynamic typing</a:t>
            </a:r>
            <a:r>
              <a:rPr lang="en-US" baseline="0" dirty="0" smtClean="0"/>
              <a:t>, very high-level dynamic data types, and classes.</a:t>
            </a:r>
          </a:p>
          <a:p>
            <a:r>
              <a:rPr lang="en-US" baseline="0" dirty="0" smtClean="0"/>
              <a:t>It combines remarkable power with very clear syntax.</a:t>
            </a:r>
          </a:p>
          <a:p>
            <a:r>
              <a:rPr lang="en-US" baseline="0" dirty="0" smtClean="0"/>
              <a:t>It has interfaces to many system calls and libraries, as well as to various window systems, and is extensible in C or C++</a:t>
            </a:r>
          </a:p>
          <a:p>
            <a:r>
              <a:rPr lang="en-US" baseline="0" dirty="0" smtClean="0"/>
              <a:t>It is also usable and an extension language for applications that need a programmable interface. </a:t>
            </a:r>
          </a:p>
          <a:p>
            <a:r>
              <a:rPr lang="en-US" baseline="0" dirty="0" smtClean="0"/>
              <a:t>It is portable and runs on many Unix variants, on the Mac, and on Windows 2000 and later.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 is a loosely typed programming language.</a:t>
            </a:r>
          </a:p>
          <a:p>
            <a:endParaRPr lang="en-US" dirty="0" smtClean="0"/>
          </a:p>
          <a:p>
            <a:endParaRPr lang="en-US" dirty="0" smtClean="0"/>
          </a:p>
          <a:p>
            <a:r>
              <a:rPr lang="en-US" sz="1200" kern="1200" dirty="0" smtClean="0">
                <a:solidFill>
                  <a:schemeClr val="tx1"/>
                </a:solidFill>
                <a:latin typeface="+mn-lt"/>
                <a:ea typeface="+mn-ea"/>
                <a:cs typeface="+mn-cs"/>
              </a:rPr>
              <a:t>it is common to research, prototype, and test new ideas using a more domain-specific computing language like MATLAB or R then later port those ideas to be part of a larger production system written in, say, Java, C#, or C++</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not to say that Python cannot execute truly multithreaded, parallel code; that code just cannot be executed in a single Python process. As an example, the </a:t>
            </a:r>
            <a:r>
              <a:rPr lang="en-US" sz="1200" kern="1200" dirty="0" err="1" smtClean="0">
                <a:solidFill>
                  <a:schemeClr val="tx1"/>
                </a:solidFill>
                <a:latin typeface="+mn-lt"/>
                <a:ea typeface="+mn-ea"/>
                <a:cs typeface="+mn-cs"/>
              </a:rPr>
              <a:t>Cython</a:t>
            </a:r>
            <a:r>
              <a:rPr lang="en-US" sz="1200" kern="1200" dirty="0" smtClean="0">
                <a:solidFill>
                  <a:schemeClr val="tx1"/>
                </a:solidFill>
                <a:latin typeface="+mn-lt"/>
                <a:ea typeface="+mn-ea"/>
                <a:cs typeface="+mn-cs"/>
              </a:rPr>
              <a:t> project features easy integration with </a:t>
            </a:r>
            <a:r>
              <a:rPr lang="en-US" sz="1200" kern="1200" dirty="0" err="1" smtClean="0">
                <a:solidFill>
                  <a:schemeClr val="tx1"/>
                </a:solidFill>
                <a:latin typeface="+mn-lt"/>
                <a:ea typeface="+mn-ea"/>
                <a:cs typeface="+mn-cs"/>
              </a:rPr>
              <a:t>OpenMP</a:t>
            </a:r>
            <a:r>
              <a:rPr lang="en-US" sz="1200" kern="1200" smtClean="0">
                <a:solidFill>
                  <a:schemeClr val="tx1"/>
                </a:solidFill>
                <a:latin typeface="+mn-lt"/>
                <a:ea typeface="+mn-ea"/>
                <a:cs typeface="+mn-cs"/>
              </a:rPr>
              <a:t>, a C framework for parallel computing, in order to to parallelize loops and thus significantly speed up numerical algorithms.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14</a:t>
            </a:fld>
            <a:endParaRPr lang="en-US"/>
          </a:p>
        </p:txBody>
      </p:sp>
    </p:spTree>
    <p:extLst>
      <p:ext uri="{BB962C8B-B14F-4D97-AF65-F5344CB8AC3E}">
        <p14:creationId xmlns:p14="http://schemas.microsoft.com/office/powerpoint/2010/main" val="350601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273955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run Python on </a:t>
            </a:r>
            <a:r>
              <a:rPr lang="en-US" dirty="0" err="1" smtClean="0"/>
              <a:t>Hadoop</a:t>
            </a:r>
            <a:r>
              <a:rPr lang="en-US" dirty="0" smtClean="0"/>
              <a:t>.</a:t>
            </a:r>
          </a:p>
          <a:p>
            <a:r>
              <a:rPr lang="en-US" dirty="0" smtClean="0"/>
              <a:t>I guess some</a:t>
            </a:r>
            <a:r>
              <a:rPr lang="en-US" baseline="0" dirty="0" smtClean="0"/>
              <a:t> of you have already python codes for your own work. Now you want to know how to run these python codes in </a:t>
            </a:r>
            <a:r>
              <a:rPr lang="en-US" baseline="0" dirty="0" err="1" smtClean="0"/>
              <a:t>hadoop</a:t>
            </a:r>
            <a:r>
              <a:rPr lang="en-US" baseline="0" dirty="0" smtClean="0"/>
              <a:t> cluster. </a:t>
            </a:r>
          </a:p>
          <a:p>
            <a:r>
              <a:rPr lang="en-US" baseline="0" dirty="0" smtClean="0"/>
              <a:t>This unit will discuss two options for running Python on </a:t>
            </a:r>
            <a:r>
              <a:rPr lang="en-US" baseline="0" dirty="0" err="1" smtClean="0"/>
              <a:t>Hadoop</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16</a:t>
            </a:fld>
            <a:endParaRPr lang="en-US"/>
          </a:p>
        </p:txBody>
      </p:sp>
    </p:spTree>
    <p:extLst>
      <p:ext uri="{BB962C8B-B14F-4D97-AF65-F5344CB8AC3E}">
        <p14:creationId xmlns:p14="http://schemas.microsoft.com/office/powerpoint/2010/main" val="270335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eaLnBrk="1" hangingPunct="1"/>
            <a:r>
              <a:rPr lang="en-US" dirty="0" err="1" smtClean="0">
                <a:latin typeface="Calibri" charset="0"/>
              </a:rPr>
              <a:t>Hadoop</a:t>
            </a:r>
            <a:r>
              <a:rPr lang="en-US" dirty="0" smtClean="0">
                <a:latin typeface="Calibri" charset="0"/>
              </a:rPr>
              <a:t> streaming allows mappers and reducers to be written in any programming language. </a:t>
            </a:r>
          </a:p>
          <a:p>
            <a:pPr marL="0" lvl="2" eaLnBrk="1" hangingPunct="1"/>
            <a:r>
              <a:rPr lang="en-US" dirty="0" smtClean="0">
                <a:latin typeface="Calibri" charset="0"/>
              </a:rPr>
              <a:t>you </a:t>
            </a:r>
            <a:r>
              <a:rPr lang="en-US" i="1" dirty="0" smtClean="0">
                <a:latin typeface="Calibri" charset="0"/>
              </a:rPr>
              <a:t>must</a:t>
            </a:r>
            <a:r>
              <a:rPr lang="en-US" dirty="0" smtClean="0">
                <a:latin typeface="Calibri" charset="0"/>
              </a:rPr>
              <a:t> translate your Python code using </a:t>
            </a:r>
            <a:r>
              <a:rPr lang="en-US" u="sng" dirty="0" err="1" smtClean="0">
                <a:latin typeface="Calibri" charset="0"/>
              </a:rPr>
              <a:t>Jython</a:t>
            </a:r>
            <a:r>
              <a:rPr lang="en-US" u="sng" dirty="0" smtClean="0">
                <a:latin typeface="Calibri" charset="0"/>
              </a:rPr>
              <a:t> into a Java jar file. Obviously, this is not very convenient and can even be problematic if you depend on Python features not provided by </a:t>
            </a:r>
            <a:r>
              <a:rPr lang="en-US" u="sng" dirty="0" err="1" smtClean="0">
                <a:latin typeface="Calibri" charset="0"/>
              </a:rPr>
              <a:t>Jython</a:t>
            </a:r>
            <a:endParaRPr lang="en-US" sz="2000" dirty="0" smtClean="0">
              <a:latin typeface="Franklin Gothic Book" charset="0"/>
            </a:endParaRP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289424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Calibri" charset="0"/>
              </a:rPr>
              <a:t>When developing UDFs</a:t>
            </a:r>
          </a:p>
          <a:p>
            <a:pPr eaLnBrk="1" hangingPunct="1"/>
            <a:r>
              <a:rPr lang="en-US" dirty="0" smtClean="0">
                <a:latin typeface="Calibri" charset="0"/>
              </a:rPr>
              <a:t>In Python,</a:t>
            </a:r>
          </a:p>
          <a:p>
            <a:pPr eaLnBrk="1" hangingPunct="1"/>
            <a:r>
              <a:rPr lang="en-US" dirty="0" smtClean="0">
                <a:latin typeface="Calibri" charset="0"/>
              </a:rPr>
              <a:t>you</a:t>
            </a:r>
          </a:p>
          <a:p>
            <a:pPr eaLnBrk="1" hangingPunct="1"/>
            <a:r>
              <a:rPr lang="en-US" dirty="0" smtClean="0">
                <a:latin typeface="Calibri" charset="0"/>
              </a:rPr>
              <a:t>need</a:t>
            </a:r>
          </a:p>
          <a:p>
            <a:pPr eaLnBrk="1" hangingPunct="1"/>
            <a:r>
              <a:rPr lang="en-US" dirty="0" smtClean="0">
                <a:latin typeface="Calibri" charset="0"/>
              </a:rPr>
              <a:t>to</a:t>
            </a:r>
          </a:p>
          <a:p>
            <a:pPr eaLnBrk="1" hangingPunct="1"/>
            <a:r>
              <a:rPr lang="en-US" dirty="0" smtClean="0">
                <a:latin typeface="Calibri" charset="0"/>
              </a:rPr>
              <a:t>include</a:t>
            </a:r>
          </a:p>
          <a:p>
            <a:pPr eaLnBrk="1" hangingPunct="1"/>
            <a:r>
              <a:rPr lang="en-US" dirty="0" smtClean="0">
                <a:latin typeface="Calibri" charset="0"/>
              </a:rPr>
              <a:t>the</a:t>
            </a:r>
          </a:p>
          <a:p>
            <a:pPr eaLnBrk="1" hangingPunct="1"/>
            <a:r>
              <a:rPr lang="en-US" b="1" dirty="0" smtClean="0">
                <a:latin typeface="Calibri" charset="0"/>
              </a:rPr>
              <a:t>@</a:t>
            </a:r>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annotation,</a:t>
            </a:r>
          </a:p>
          <a:p>
            <a:pPr eaLnBrk="1" hangingPunct="1"/>
            <a:r>
              <a:rPr lang="en-US" dirty="0" smtClean="0">
                <a:latin typeface="Calibri" charset="0"/>
              </a:rPr>
              <a:t>which</a:t>
            </a:r>
          </a:p>
          <a:p>
            <a:pPr eaLnBrk="1" hangingPunct="1"/>
            <a:r>
              <a:rPr lang="en-US" dirty="0" smtClean="0">
                <a:latin typeface="Calibri" charset="0"/>
              </a:rPr>
              <a:t>causes</a:t>
            </a:r>
          </a:p>
          <a:p>
            <a:pPr eaLnBrk="1" hangingPunct="1"/>
            <a:r>
              <a:rPr lang="en-US" dirty="0" smtClean="0">
                <a:latin typeface="Calibri" charset="0"/>
              </a:rPr>
              <a:t>a</a:t>
            </a:r>
          </a:p>
          <a:p>
            <a:pPr eaLnBrk="1" hangingPunct="1"/>
            <a:r>
              <a:rPr lang="en-US" dirty="0" smtClean="0">
                <a:latin typeface="Calibri" charset="0"/>
              </a:rPr>
              <a:t>compiler</a:t>
            </a:r>
          </a:p>
          <a:p>
            <a:pPr eaLnBrk="1" hangingPunct="1"/>
            <a:r>
              <a:rPr lang="en-US" dirty="0" smtClean="0">
                <a:latin typeface="Calibri" charset="0"/>
              </a:rPr>
              <a:t>error</a:t>
            </a:r>
          </a:p>
          <a:p>
            <a:pPr eaLnBrk="1" hangingPunct="1"/>
            <a:r>
              <a:rPr lang="en-US" dirty="0" smtClean="0">
                <a:latin typeface="Calibri" charset="0"/>
              </a:rPr>
              <a:t>because</a:t>
            </a:r>
          </a:p>
          <a:p>
            <a:pPr eaLnBrk="1" hangingPunct="1"/>
            <a:r>
              <a:rPr lang="en-US" dirty="0" smtClean="0">
                <a:latin typeface="Calibri" charset="0"/>
              </a:rPr>
              <a:t>Python</a:t>
            </a:r>
          </a:p>
          <a:p>
            <a:pPr eaLnBrk="1" hangingPunct="1"/>
            <a:r>
              <a:rPr lang="en-US" dirty="0" smtClean="0">
                <a:latin typeface="Calibri" charset="0"/>
              </a:rPr>
              <a:t>tries</a:t>
            </a:r>
          </a:p>
          <a:p>
            <a:pPr eaLnBrk="1" hangingPunct="1"/>
            <a:r>
              <a:rPr lang="en-US" dirty="0" smtClean="0">
                <a:latin typeface="Calibri" charset="0"/>
              </a:rPr>
              <a:t>to</a:t>
            </a:r>
          </a:p>
          <a:p>
            <a:pPr eaLnBrk="1" hangingPunct="1"/>
            <a:r>
              <a:rPr lang="en-US" dirty="0" smtClean="0">
                <a:latin typeface="Calibri" charset="0"/>
              </a:rPr>
              <a:t>locate</a:t>
            </a:r>
          </a:p>
          <a:p>
            <a:pPr eaLnBrk="1" hangingPunct="1"/>
            <a:r>
              <a:rPr lang="en-US" dirty="0" smtClean="0">
                <a:latin typeface="Calibri" charset="0"/>
              </a:rPr>
              <a:t>the</a:t>
            </a:r>
          </a:p>
          <a:p>
            <a:pPr eaLnBrk="1" hangingPunct="1"/>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function</a:t>
            </a:r>
          </a:p>
          <a:p>
            <a:pPr eaLnBrk="1" hangingPunct="1"/>
            <a:r>
              <a:rPr lang="en-US" dirty="0" smtClean="0">
                <a:latin typeface="Calibri" charset="0"/>
              </a:rPr>
              <a:t>and</a:t>
            </a:r>
          </a:p>
          <a:p>
            <a:pPr eaLnBrk="1" hangingPunct="1"/>
            <a:r>
              <a:rPr lang="en-US" dirty="0" smtClean="0">
                <a:latin typeface="Calibri" charset="0"/>
              </a:rPr>
              <a:t>it</a:t>
            </a:r>
          </a:p>
          <a:p>
            <a:pPr eaLnBrk="1" hangingPunct="1"/>
            <a:r>
              <a:rPr lang="en-US" dirty="0" smtClean="0">
                <a:latin typeface="Calibri" charset="0"/>
              </a:rPr>
              <a:t>is</a:t>
            </a:r>
          </a:p>
          <a:p>
            <a:pPr eaLnBrk="1" hangingPunct="1"/>
            <a:r>
              <a:rPr lang="en-US" dirty="0" smtClean="0">
                <a:latin typeface="Calibri" charset="0"/>
              </a:rPr>
              <a:t>not</a:t>
            </a:r>
          </a:p>
          <a:p>
            <a:pPr eaLnBrk="1" hangingPunct="1"/>
            <a:r>
              <a:rPr lang="en-US" dirty="0" smtClean="0">
                <a:latin typeface="Calibri" charset="0"/>
              </a:rPr>
              <a:t>something</a:t>
            </a:r>
          </a:p>
          <a:p>
            <a:pPr eaLnBrk="1" hangingPunct="1"/>
            <a:r>
              <a:rPr lang="en-US" dirty="0" smtClean="0">
                <a:latin typeface="Calibri" charset="0"/>
              </a:rPr>
              <a:t>that</a:t>
            </a:r>
          </a:p>
          <a:p>
            <a:pPr eaLnBrk="1" hangingPunct="1"/>
            <a:r>
              <a:rPr lang="en-US" dirty="0" smtClean="0">
                <a:latin typeface="Calibri" charset="0"/>
              </a:rPr>
              <a:t>can</a:t>
            </a:r>
          </a:p>
          <a:p>
            <a:pPr eaLnBrk="1" hangingPunct="1"/>
            <a:r>
              <a:rPr lang="en-US" dirty="0" smtClean="0">
                <a:latin typeface="Calibri" charset="0"/>
              </a:rPr>
              <a:t>be</a:t>
            </a:r>
          </a:p>
          <a:p>
            <a:pPr eaLnBrk="1" hangingPunct="1"/>
            <a:r>
              <a:rPr lang="en-US" dirty="0" smtClean="0">
                <a:latin typeface="Calibri" charset="0"/>
              </a:rPr>
              <a:t>imported.</a:t>
            </a:r>
          </a:p>
          <a:p>
            <a:pPr eaLnBrk="1" hangingPunct="1"/>
            <a:r>
              <a:rPr lang="en-US" dirty="0" smtClean="0">
                <a:latin typeface="Calibri" charset="0"/>
              </a:rPr>
              <a:t>(It</a:t>
            </a:r>
          </a:p>
          <a:p>
            <a:pPr eaLnBrk="1" hangingPunct="1"/>
            <a:r>
              <a:rPr lang="en-US" dirty="0" smtClean="0">
                <a:latin typeface="Calibri" charset="0"/>
              </a:rPr>
              <a:t>is</a:t>
            </a:r>
          </a:p>
          <a:p>
            <a:pPr eaLnBrk="1" hangingPunct="1"/>
            <a:r>
              <a:rPr lang="en-US" dirty="0" smtClean="0">
                <a:latin typeface="Calibri" charset="0"/>
              </a:rPr>
              <a:t>only</a:t>
            </a:r>
          </a:p>
          <a:p>
            <a:pPr eaLnBrk="1" hangingPunct="1"/>
            <a:r>
              <a:rPr lang="en-US" dirty="0" smtClean="0">
                <a:latin typeface="Calibri" charset="0"/>
              </a:rPr>
              <a:t>used</a:t>
            </a:r>
          </a:p>
          <a:p>
            <a:pPr eaLnBrk="1" hangingPunct="1"/>
            <a:r>
              <a:rPr lang="en-US" dirty="0" smtClean="0">
                <a:latin typeface="Calibri" charset="0"/>
              </a:rPr>
              <a:t>by</a:t>
            </a:r>
          </a:p>
          <a:p>
            <a:pPr eaLnBrk="1" hangingPunct="1"/>
            <a:r>
              <a:rPr lang="en-US" dirty="0" smtClean="0">
                <a:latin typeface="Calibri" charset="0"/>
              </a:rPr>
              <a:t>Pig.)</a:t>
            </a:r>
          </a:p>
          <a:p>
            <a:pPr eaLnBrk="1" hangingPunct="1"/>
            <a:r>
              <a:rPr lang="en-US" dirty="0" smtClean="0">
                <a:latin typeface="Calibri" charset="0"/>
              </a:rPr>
              <a:t>To</a:t>
            </a:r>
          </a:p>
          <a:p>
            <a:pPr eaLnBrk="1" hangingPunct="1"/>
            <a:r>
              <a:rPr lang="en-US" dirty="0" smtClean="0">
                <a:latin typeface="Calibri" charset="0"/>
              </a:rPr>
              <a:t>avoid</a:t>
            </a:r>
          </a:p>
          <a:p>
            <a:pPr eaLnBrk="1" hangingPunct="1"/>
            <a:r>
              <a:rPr lang="en-US" dirty="0" smtClean="0">
                <a:latin typeface="Calibri" charset="0"/>
              </a:rPr>
              <a:t>this</a:t>
            </a:r>
          </a:p>
          <a:p>
            <a:pPr eaLnBrk="1" hangingPunct="1"/>
            <a:r>
              <a:rPr lang="en-US" dirty="0" smtClean="0">
                <a:latin typeface="Calibri" charset="0"/>
              </a:rPr>
              <a:t>issue,</a:t>
            </a:r>
          </a:p>
          <a:p>
            <a:pPr eaLnBrk="1" hangingPunct="1"/>
            <a:r>
              <a:rPr lang="en-US" dirty="0" smtClean="0">
                <a:latin typeface="Calibri" charset="0"/>
              </a:rPr>
              <a:t>you</a:t>
            </a:r>
          </a:p>
          <a:p>
            <a:pPr eaLnBrk="1" hangingPunct="1"/>
            <a:r>
              <a:rPr lang="en-US" dirty="0" smtClean="0">
                <a:latin typeface="Calibri" charset="0"/>
              </a:rPr>
              <a:t>can</a:t>
            </a:r>
          </a:p>
          <a:p>
            <a:pPr eaLnBrk="1" hangingPunct="1"/>
            <a:r>
              <a:rPr lang="en-US" dirty="0" smtClean="0">
                <a:latin typeface="Calibri" charset="0"/>
              </a:rPr>
              <a:t>simply</a:t>
            </a:r>
          </a:p>
          <a:p>
            <a:pPr eaLnBrk="1" hangingPunct="1"/>
            <a:r>
              <a:rPr lang="en-US" dirty="0" smtClean="0">
                <a:latin typeface="Calibri" charset="0"/>
              </a:rPr>
              <a:t>define</a:t>
            </a:r>
          </a:p>
          <a:p>
            <a:pPr eaLnBrk="1" hangingPunct="1"/>
            <a:r>
              <a:rPr lang="en-US" b="1" dirty="0" err="1" smtClean="0">
                <a:latin typeface="Calibri" charset="0"/>
              </a:rPr>
              <a:t>outputSchema</a:t>
            </a:r>
            <a:endParaRPr lang="en-US" b="1" dirty="0" smtClean="0">
              <a:latin typeface="Calibri" charset="0"/>
            </a:endParaRPr>
          </a:p>
          <a:p>
            <a:pPr eaLnBrk="1" hangingPunct="1"/>
            <a:r>
              <a:rPr lang="en-US" dirty="0" smtClean="0">
                <a:latin typeface="Calibri" charset="0"/>
              </a:rPr>
              <a:t>to</a:t>
            </a:r>
          </a:p>
          <a:p>
            <a:pPr eaLnBrk="1" hangingPunct="1"/>
            <a:r>
              <a:rPr lang="en-US" dirty="0" smtClean="0">
                <a:latin typeface="Calibri" charset="0"/>
              </a:rPr>
              <a:t>be</a:t>
            </a:r>
          </a:p>
          <a:p>
            <a:pPr eaLnBrk="1" hangingPunct="1"/>
            <a:r>
              <a:rPr lang="en-US" dirty="0" smtClean="0">
                <a:latin typeface="Calibri" charset="0"/>
              </a:rPr>
              <a:t>a</a:t>
            </a:r>
          </a:p>
          <a:p>
            <a:pPr eaLnBrk="1" hangingPunct="1"/>
            <a:r>
              <a:rPr lang="en-US" dirty="0" smtClean="0">
                <a:latin typeface="Calibri" charset="0"/>
              </a:rPr>
              <a:t>no-°©‐op</a:t>
            </a:r>
          </a:p>
          <a:p>
            <a:pPr eaLnBrk="1" hangingPunct="1"/>
            <a:r>
              <a:rPr lang="en-US" dirty="0" smtClean="0">
                <a:latin typeface="Calibri" charset="0"/>
              </a:rPr>
              <a:t>function</a:t>
            </a:r>
          </a:p>
          <a:p>
            <a:pPr eaLnBrk="1" hangingPunct="1"/>
            <a:r>
              <a:rPr lang="en-US" dirty="0" smtClean="0">
                <a:latin typeface="Calibri" charset="0"/>
              </a:rPr>
              <a:t>in</a:t>
            </a:r>
          </a:p>
          <a:p>
            <a:pPr eaLnBrk="1" hangingPunct="1"/>
            <a:r>
              <a:rPr lang="en-US" dirty="0" smtClean="0">
                <a:latin typeface="Calibri" charset="0"/>
              </a:rPr>
              <a:t>your</a:t>
            </a:r>
          </a:p>
          <a:p>
            <a:pPr eaLnBrk="1" hangingPunct="1"/>
            <a:r>
              <a:rPr lang="en-US" dirty="0" smtClean="0">
                <a:latin typeface="Calibri" charset="0"/>
              </a:rPr>
              <a:t>Python</a:t>
            </a:r>
          </a:p>
          <a:p>
            <a:pPr eaLnBrk="1" hangingPunct="1"/>
            <a:r>
              <a:rPr lang="en-US" dirty="0" smtClean="0">
                <a:latin typeface="Calibri" charset="0"/>
              </a:rPr>
              <a:t>script</a:t>
            </a:r>
          </a:p>
          <a:p>
            <a:pPr eaLnBrk="1" hangingPunct="1"/>
            <a:r>
              <a:rPr lang="en-US" dirty="0" smtClean="0">
                <a:latin typeface="Calibri" charset="0"/>
              </a:rPr>
              <a:t>–</a:t>
            </a:r>
          </a:p>
          <a:p>
            <a:pPr eaLnBrk="1" hangingPunct="1"/>
            <a:r>
              <a:rPr lang="en-US" dirty="0" smtClean="0">
                <a:latin typeface="Calibri" charset="0"/>
              </a:rPr>
              <a:t>very</a:t>
            </a:r>
          </a:p>
          <a:p>
            <a:pPr eaLnBrk="1" hangingPunct="1"/>
            <a:r>
              <a:rPr lang="en-US" dirty="0" smtClean="0">
                <a:latin typeface="Calibri" charset="0"/>
              </a:rPr>
              <a:t>useful</a:t>
            </a:r>
          </a:p>
          <a:p>
            <a:pPr eaLnBrk="1" hangingPunct="1"/>
            <a:r>
              <a:rPr lang="en-US" dirty="0" smtClean="0">
                <a:latin typeface="Calibri" charset="0"/>
              </a:rPr>
              <a:t>for</a:t>
            </a:r>
          </a:p>
          <a:p>
            <a:pPr eaLnBrk="1" hangingPunct="1"/>
            <a:r>
              <a:rPr lang="en-US" dirty="0" smtClean="0">
                <a:latin typeface="Calibri" charset="0"/>
              </a:rPr>
              <a:t>development</a:t>
            </a:r>
          </a:p>
          <a:p>
            <a:pPr eaLnBrk="1" hangingPunct="1"/>
            <a:r>
              <a:rPr lang="en-US" dirty="0" smtClean="0">
                <a:latin typeface="Calibri" charset="0"/>
              </a:rPr>
              <a:t>and</a:t>
            </a:r>
          </a:p>
          <a:p>
            <a:pPr eaLnBrk="1" hangingPunct="1"/>
            <a:r>
              <a:rPr lang="en-US" dirty="0" smtClean="0">
                <a:latin typeface="Calibri" charset="0"/>
              </a:rPr>
              <a:t>testing:</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228554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49664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Pig was</a:t>
            </a:r>
            <a:r>
              <a:rPr lang="en-US" baseline="0" dirty="0" smtClean="0"/>
              <a:t> created at Yahoo. To make it easier to analyze the data in your HDFS without the complexities of writing a traditional </a:t>
            </a:r>
            <a:r>
              <a:rPr lang="en-US" baseline="0" dirty="0" err="1" smtClean="0"/>
              <a:t>Mapreduce</a:t>
            </a:r>
            <a:r>
              <a:rPr lang="en-US" baseline="0" dirty="0" smtClean="0"/>
              <a:t> program.</a:t>
            </a:r>
          </a:p>
          <a:p>
            <a:r>
              <a:rPr lang="en-US" baseline="0" dirty="0" smtClean="0"/>
              <a:t>Pig abstract away these complexities.</a:t>
            </a:r>
          </a:p>
          <a:p>
            <a:r>
              <a:rPr lang="en-US" sz="1200" kern="1200" dirty="0" smtClean="0">
                <a:solidFill>
                  <a:schemeClr val="tx1"/>
                </a:solidFill>
                <a:latin typeface="+mn-lt"/>
                <a:ea typeface="+mn-ea"/>
                <a:cs typeface="+mn-cs"/>
              </a:rPr>
              <a:t>Internally it creates a sequence of </a:t>
            </a:r>
            <a:r>
              <a:rPr lang="en-US" sz="1200" kern="1200" dirty="0" err="1" smtClean="0">
                <a:solidFill>
                  <a:schemeClr val="tx1"/>
                </a:solidFill>
                <a:latin typeface="+mn-lt"/>
                <a:ea typeface="+mn-ea"/>
                <a:cs typeface="+mn-cs"/>
              </a:rPr>
              <a:t>MapReduce</a:t>
            </a:r>
            <a:r>
              <a:rPr lang="en-US" sz="1200" kern="1200" dirty="0" smtClean="0">
                <a:solidFill>
                  <a:schemeClr val="tx1"/>
                </a:solidFill>
                <a:latin typeface="+mn-lt"/>
                <a:ea typeface="+mn-ea"/>
                <a:cs typeface="+mn-cs"/>
              </a:rPr>
              <a:t> jobs,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4280304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4219308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1607063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Pig Stream command sends data to an external script or program.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163285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latin typeface="Franklin Gothic Book" charset="0"/>
              </a:rPr>
              <a:t>It is important to understand how data is organized in the STREAM command, because your Python script is going to be distributed across the </a:t>
            </a:r>
            <a:r>
              <a:rPr lang="en-US" dirty="0" err="1" smtClean="0">
                <a:latin typeface="Franklin Gothic Book" charset="0"/>
              </a:rPr>
              <a:t>Hadoop</a:t>
            </a:r>
            <a:r>
              <a:rPr lang="en-US" dirty="0" smtClean="0">
                <a:latin typeface="Franklin Gothic Book" charset="0"/>
              </a:rPr>
              <a:t> cluster and only processing a subset of the input data.</a:t>
            </a:r>
          </a:p>
          <a:p>
            <a:pPr lvl="1">
              <a:defRPr/>
            </a:pPr>
            <a:r>
              <a:rPr lang="en-US" sz="1800" dirty="0" smtClean="0">
                <a:latin typeface="Franklin Gothic Book" charset="0"/>
              </a:rPr>
              <a:t>Unordered data</a:t>
            </a:r>
          </a:p>
          <a:p>
            <a:pPr lvl="1">
              <a:defRPr/>
            </a:pPr>
            <a:r>
              <a:rPr lang="en-US" sz="1800" dirty="0" smtClean="0">
                <a:latin typeface="Franklin Gothic Book" charset="0"/>
              </a:rPr>
              <a:t>Grouped data</a:t>
            </a:r>
          </a:p>
          <a:p>
            <a:pPr lvl="1">
              <a:defRPr/>
            </a:pPr>
            <a:r>
              <a:rPr lang="en-US" sz="1800" dirty="0" smtClean="0">
                <a:latin typeface="Franklin Gothic Book" charset="0"/>
              </a:rPr>
              <a:t>Grouped and ordered data</a:t>
            </a:r>
          </a:p>
          <a:p>
            <a:endParaRPr lang="en-US" dirty="0" smtClean="0"/>
          </a:p>
          <a:p>
            <a:r>
              <a:rPr lang="en-US" dirty="0" smtClean="0"/>
              <a:t>No guarantee for the order in which the data is delivered to the streaming application.</a:t>
            </a:r>
          </a:p>
          <a:p>
            <a:r>
              <a:rPr lang="en-US" dirty="0" smtClean="0"/>
              <a:t>The</a:t>
            </a:r>
            <a:r>
              <a:rPr lang="en-US" baseline="0" dirty="0" smtClean="0"/>
              <a:t> data for the same grouped key is guaranteed to be provided to the streaming application contiguously.</a:t>
            </a:r>
          </a:p>
          <a:p>
            <a:r>
              <a:rPr lang="en-US" baseline="0" dirty="0" smtClean="0"/>
              <a:t>The data fro the same grouped key is guaranteed to be provided to the streaming application contiguously. </a:t>
            </a:r>
          </a:p>
          <a:p>
            <a:r>
              <a:rPr lang="en-US" baseline="0" dirty="0" smtClean="0"/>
              <a:t>Additionally, the data within the group is guaranteed to be sorted by the provided secondary key.</a:t>
            </a:r>
            <a:endParaRPr lang="en-US" dirty="0" smtClean="0"/>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a:p>
        </p:txBody>
      </p:sp>
    </p:spTree>
    <p:extLst>
      <p:ext uri="{BB962C8B-B14F-4D97-AF65-F5344CB8AC3E}">
        <p14:creationId xmlns:p14="http://schemas.microsoft.com/office/powerpoint/2010/main" val="45650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a:p>
        </p:txBody>
      </p:sp>
    </p:spTree>
    <p:extLst>
      <p:ext uri="{BB962C8B-B14F-4D97-AF65-F5344CB8AC3E}">
        <p14:creationId xmlns:p14="http://schemas.microsoft.com/office/powerpoint/2010/main" val="170923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311 is a telephone number for non-emergency services.</a:t>
            </a:r>
          </a:p>
          <a:p>
            <a:r>
              <a:rPr lang="en-US" dirty="0" smtClean="0"/>
              <a:t>The aim of this service is to assist city departments and governmental agencies deliver improved customer service</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25</a:t>
            </a:fld>
            <a:endParaRPr lang="en-US"/>
          </a:p>
        </p:txBody>
      </p:sp>
    </p:spTree>
    <p:extLst>
      <p:ext uri="{BB962C8B-B14F-4D97-AF65-F5344CB8AC3E}">
        <p14:creationId xmlns:p14="http://schemas.microsoft.com/office/powerpoint/2010/main" val="2605002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26</a:t>
            </a:fld>
            <a:endParaRPr lang="en-US"/>
          </a:p>
        </p:txBody>
      </p:sp>
    </p:spTree>
    <p:extLst>
      <p:ext uri="{BB962C8B-B14F-4D97-AF65-F5344CB8AC3E}">
        <p14:creationId xmlns:p14="http://schemas.microsoft.com/office/powerpoint/2010/main" val="1031242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 is similar to –file in </a:t>
            </a:r>
            <a:r>
              <a:rPr lang="en-US" dirty="0" err="1" smtClean="0"/>
              <a:t>hadoop</a:t>
            </a:r>
            <a:r>
              <a:rPr lang="en-US" dirty="0" smtClean="0"/>
              <a:t> streaming </a:t>
            </a:r>
            <a:r>
              <a:rPr lang="en-US" dirty="0" err="1" smtClean="0"/>
              <a:t>api</a:t>
            </a:r>
            <a:r>
              <a:rPr lang="en-US" dirty="0" smtClean="0"/>
              <a:t>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27</a:t>
            </a:fld>
            <a:endParaRPr lang="en-US"/>
          </a:p>
        </p:txBody>
      </p:sp>
    </p:spTree>
    <p:extLst>
      <p:ext uri="{BB962C8B-B14F-4D97-AF65-F5344CB8AC3E}">
        <p14:creationId xmlns:p14="http://schemas.microsoft.com/office/powerpoint/2010/main" val="123396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28</a:t>
            </a:fld>
            <a:endParaRPr lang="en-US"/>
          </a:p>
        </p:txBody>
      </p:sp>
    </p:spTree>
    <p:extLst>
      <p:ext uri="{BB962C8B-B14F-4D97-AF65-F5344CB8AC3E}">
        <p14:creationId xmlns:p14="http://schemas.microsoft.com/office/powerpoint/2010/main" val="966818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29</a:t>
            </a:fld>
            <a:endParaRPr lang="en-US"/>
          </a:p>
        </p:txBody>
      </p:sp>
    </p:spTree>
    <p:extLst>
      <p:ext uri="{BB962C8B-B14F-4D97-AF65-F5344CB8AC3E}">
        <p14:creationId xmlns:p14="http://schemas.microsoft.com/office/powerpoint/2010/main" val="106916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a:t>
            </a:fld>
            <a:endParaRPr lang="en-US"/>
          </a:p>
        </p:txBody>
      </p:sp>
    </p:spTree>
    <p:extLst>
      <p:ext uri="{BB962C8B-B14F-4D97-AF65-F5344CB8AC3E}">
        <p14:creationId xmlns:p14="http://schemas.microsoft.com/office/powerpoint/2010/main" val="2967199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following steps:</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30</a:t>
            </a:fld>
            <a:endParaRPr lang="en-US"/>
          </a:p>
        </p:txBody>
      </p:sp>
    </p:spTree>
    <p:extLst>
      <p:ext uri="{BB962C8B-B14F-4D97-AF65-F5344CB8AC3E}">
        <p14:creationId xmlns:p14="http://schemas.microsoft.com/office/powerpoint/2010/main" val="1898224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following steps:</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a:p>
        </p:txBody>
      </p:sp>
    </p:spTree>
    <p:extLst>
      <p:ext uri="{BB962C8B-B14F-4D97-AF65-F5344CB8AC3E}">
        <p14:creationId xmlns:p14="http://schemas.microsoft.com/office/powerpoint/2010/main" val="216657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39764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a:t>
            </a:r>
            <a:r>
              <a:rPr lang="en-US" baseline="0" smtClean="0"/>
              <a:t>following steps:</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385796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hadoop</a:t>
            </a:r>
            <a:r>
              <a:rPr lang="en-US" dirty="0" smtClean="0"/>
              <a:t> duplication factor:</a:t>
            </a:r>
          </a:p>
          <a:p>
            <a:endParaRPr lang="en-US" dirty="0" smtClean="0"/>
          </a:p>
          <a:p>
            <a:r>
              <a:rPr lang="en-US" dirty="0" err="1" smtClean="0"/>
              <a:t>hadoop</a:t>
            </a:r>
            <a:r>
              <a:rPr lang="en-US" dirty="0" smtClean="0"/>
              <a:t> fs –</a:t>
            </a:r>
            <a:r>
              <a:rPr lang="en-US" dirty="0" err="1" smtClean="0"/>
              <a:t>setrep</a:t>
            </a:r>
            <a:r>
              <a:rPr lang="en-US" dirty="0" smtClean="0"/>
              <a:t> –w 3 /my/file</a:t>
            </a:r>
          </a:p>
          <a:p>
            <a:endParaRPr lang="en-US" dirty="0" smtClean="0"/>
          </a:p>
          <a:p>
            <a:r>
              <a:rPr lang="en-US" dirty="0" err="1" smtClean="0"/>
              <a:t>hadoop</a:t>
            </a:r>
            <a:r>
              <a:rPr lang="en-US" dirty="0" smtClean="0"/>
              <a:t> fs –</a:t>
            </a:r>
            <a:r>
              <a:rPr lang="en-US" dirty="0" err="1" smtClean="0"/>
              <a:t>setrep</a:t>
            </a:r>
            <a:r>
              <a:rPr lang="en-US" dirty="0" smtClean="0"/>
              <a:t> –w 3 -R /my/</a:t>
            </a:r>
            <a:r>
              <a:rPr lang="en-US" dirty="0" err="1" smtClean="0"/>
              <a:t>dir</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353563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a:t>
            </a:fld>
            <a:endParaRPr lang="en-US"/>
          </a:p>
        </p:txBody>
      </p:sp>
    </p:spTree>
    <p:extLst>
      <p:ext uri="{BB962C8B-B14F-4D97-AF65-F5344CB8AC3E}">
        <p14:creationId xmlns:p14="http://schemas.microsoft.com/office/powerpoint/2010/main" val="391991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8</a:t>
            </a:fld>
            <a:endParaRPr lang="en-US"/>
          </a:p>
        </p:txBody>
      </p:sp>
    </p:spTree>
    <p:extLst>
      <p:ext uri="{BB962C8B-B14F-4D97-AF65-F5344CB8AC3E}">
        <p14:creationId xmlns:p14="http://schemas.microsoft.com/office/powerpoint/2010/main" val="2318961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236474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6/3/2016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6/3/2016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6/3/2016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6/3/2016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6/3/2016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n@illino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package" Target="../embeddings/Microsoft_Excel_Worksheet1.xlsx"/></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package" Target="../embeddings/Microsoft_Excel_Worksheet.xlsx"/><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9160"/>
            <a:ext cx="9143999" cy="833679"/>
          </a:xfrm>
        </p:spPr>
        <p:txBody>
          <a:bodyPr/>
          <a:lstStyle/>
          <a:p>
            <a:pPr>
              <a:lnSpc>
                <a:spcPct val="80000"/>
              </a:lnSpc>
              <a:spcBef>
                <a:spcPts val="0"/>
              </a:spcBef>
              <a:defRPr/>
            </a:pPr>
            <a:r>
              <a:rPr lang="en-US" sz="3200" b="1" dirty="0" smtClean="0"/>
              <a:t>Advanced</a:t>
            </a:r>
            <a:r>
              <a:rPr lang="en-US" sz="3200" dirty="0" smtClean="0"/>
              <a:t> </a:t>
            </a:r>
            <a:r>
              <a:rPr lang="en-US" sz="3200" b="1" dirty="0"/>
              <a:t>Geospatial</a:t>
            </a:r>
            <a:r>
              <a:rPr lang="en-US" sz="3200" b="1" dirty="0" smtClean="0"/>
              <a:t> Data </a:t>
            </a:r>
            <a:r>
              <a:rPr lang="en-US" sz="3200" b="1" dirty="0"/>
              <a:t>Analytics: Pig and Python on Hadoop</a:t>
            </a:r>
          </a:p>
        </p:txBody>
      </p:sp>
      <p:sp>
        <p:nvSpPr>
          <p:cNvPr id="5" name="Rectangle 4"/>
          <p:cNvSpPr txBox="1">
            <a:spLocks noChangeArrowheads="1"/>
          </p:cNvSpPr>
          <p:nvPr/>
        </p:nvSpPr>
        <p:spPr>
          <a:xfrm>
            <a:off x="233464" y="2933700"/>
            <a:ext cx="86868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smtClean="0">
              <a:latin typeface="Tahoma" charset="0"/>
            </a:endParaRPr>
          </a:p>
          <a:p>
            <a:pPr>
              <a:lnSpc>
                <a:spcPct val="80000"/>
              </a:lnSpc>
              <a:buFont typeface="Wingdings" charset="0"/>
              <a:buNone/>
              <a:defRPr/>
            </a:pPr>
            <a:endParaRPr lang="en-US" dirty="0">
              <a:latin typeface="Tahoma" charset="0"/>
            </a:endParaRPr>
          </a:p>
          <a:p>
            <a:pPr>
              <a:lnSpc>
                <a:spcPct val="80000"/>
              </a:lnSpc>
              <a:defRPr/>
            </a:pPr>
            <a:r>
              <a:rPr lang="en-US" dirty="0" smtClean="0"/>
              <a:t>Junjun </a:t>
            </a:r>
            <a:r>
              <a:rPr lang="en-US" dirty="0" smtClean="0"/>
              <a:t>Yin</a:t>
            </a:r>
            <a:endParaRPr lang="en-US" sz="1800" dirty="0" smtClean="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r>
              <a:rPr lang="en-US" sz="1800" dirty="0" smtClean="0">
                <a:latin typeface="Tahoma" charset="0"/>
              </a:rPr>
              <a:t>CyberGIS Center for Advanced Digital and Spatial Studies</a:t>
            </a:r>
          </a:p>
          <a:p>
            <a:pPr>
              <a:lnSpc>
                <a:spcPct val="80000"/>
              </a:lnSpc>
              <a:buFont typeface="Wingdings" charset="0"/>
              <a:buNone/>
              <a:defRPr/>
            </a:pPr>
            <a:r>
              <a:rPr lang="en-US" sz="1800" dirty="0" smtClean="0">
                <a:latin typeface="Tahoma" charset="0"/>
              </a:rPr>
              <a:t>Department of Geography and Geographic Information Science</a:t>
            </a:r>
          </a:p>
          <a:p>
            <a:pPr>
              <a:lnSpc>
                <a:spcPct val="80000"/>
              </a:lnSpc>
              <a:defRPr/>
            </a:pPr>
            <a:r>
              <a:rPr lang="en-US" sz="1800" dirty="0">
                <a:latin typeface="Tahoma" charset="0"/>
              </a:rPr>
              <a:t>National Center for Supercomputing Applications (NCSA)</a:t>
            </a:r>
          </a:p>
          <a:p>
            <a:pPr>
              <a:lnSpc>
                <a:spcPct val="80000"/>
              </a:lnSpc>
              <a:buFont typeface="Wingdings" charset="0"/>
              <a:buNone/>
              <a:defRPr/>
            </a:pPr>
            <a:r>
              <a:rPr lang="en-US" sz="1800" dirty="0" smtClean="0">
                <a:latin typeface="Tahoma" charset="0"/>
              </a:rPr>
              <a:t>University of Illinois at Urbana-Champaign, IL, 61801</a:t>
            </a:r>
          </a:p>
          <a:p>
            <a:pPr>
              <a:lnSpc>
                <a:spcPct val="80000"/>
              </a:lnSpc>
              <a:spcBef>
                <a:spcPts val="450"/>
              </a:spcBef>
              <a:buFont typeface="Wingdings" charset="0"/>
              <a:buNone/>
              <a:defRPr/>
            </a:pPr>
            <a:r>
              <a:rPr lang="en-US" sz="1800" dirty="0" smtClean="0">
                <a:latin typeface="Tahoma"/>
                <a:cs typeface="Tahoma"/>
                <a:hlinkClick r:id="rId3"/>
              </a:rPr>
              <a:t>jyn@illinois.edu</a:t>
            </a:r>
            <a:endParaRPr lang="en-US" sz="1800" dirty="0" smtClean="0">
              <a:latin typeface="Tahoma"/>
              <a:cs typeface="Tahoma"/>
            </a:endParaRPr>
          </a:p>
          <a:p>
            <a:pPr>
              <a:lnSpc>
                <a:spcPct val="80000"/>
              </a:lnSpc>
              <a:spcBef>
                <a:spcPts val="450"/>
              </a:spcBef>
              <a:buFont typeface="Wingdings" charset="0"/>
              <a:buNone/>
              <a:defRPr/>
            </a:pPr>
            <a:r>
              <a:rPr lang="en-US" sz="1800" i="1" dirty="0" smtClean="0">
                <a:latin typeface="Tahoma"/>
                <a:cs typeface="Tahoma"/>
              </a:rPr>
              <a:t>March 1</a:t>
            </a:r>
            <a:r>
              <a:rPr lang="en-US" sz="1800" i="1" baseline="30000" dirty="0" smtClean="0">
                <a:latin typeface="Tahoma"/>
                <a:cs typeface="Tahoma"/>
              </a:rPr>
              <a:t>st</a:t>
            </a:r>
            <a:r>
              <a:rPr lang="en-US" sz="1800" i="1" dirty="0" smtClean="0">
                <a:latin typeface="Tahoma"/>
                <a:cs typeface="Tahoma"/>
              </a:rPr>
              <a:t>, 2016</a:t>
            </a:r>
          </a:p>
        </p:txBody>
      </p:sp>
    </p:spTree>
    <p:extLst>
      <p:ext uri="{BB962C8B-B14F-4D97-AF65-F5344CB8AC3E}">
        <p14:creationId xmlns:p14="http://schemas.microsoft.com/office/powerpoint/2010/main" val="323486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Quiz</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True or False: Field names and relation names are case sensitive in your Pig Latin scripts. However, Pig Latin key words are not case sensitive. </a:t>
            </a:r>
          </a:p>
          <a:p>
            <a:endParaRPr lang="en-US" dirty="0" smtClean="0"/>
          </a:p>
          <a:p>
            <a:r>
              <a:rPr lang="en-US" dirty="0" smtClean="0"/>
              <a:t>Pig has three complex types: (               ), (              ),   and (            )</a:t>
            </a:r>
          </a:p>
          <a:p>
            <a:endParaRPr lang="en-US" dirty="0"/>
          </a:p>
          <a:p>
            <a:r>
              <a:rPr lang="en-US" dirty="0" smtClean="0"/>
              <a:t>True or False: The steps in the logical plan do not actually execute until a DUMP or STORE command. </a:t>
            </a:r>
          </a:p>
          <a:p>
            <a:endParaRPr lang="en-US" dirty="0">
              <a:latin typeface="Franklin Gothic Book" charset="0"/>
              <a:ea typeface="ＭＳ Ｐゴシック" charset="0"/>
            </a:endParaRPr>
          </a:p>
          <a:p>
            <a:pPr lvl="1"/>
            <a:endParaRPr lang="en-US" sz="1800" dirty="0">
              <a:latin typeface="Franklin Gothic Book" charset="0"/>
              <a:ea typeface="ＭＳ Ｐゴシック" charset="0"/>
            </a:endParaRPr>
          </a:p>
          <a:p>
            <a:pPr marL="914400" lvl="2" indent="0">
              <a:buNone/>
            </a:pPr>
            <a:endParaRPr lang="en-US" dirty="0">
              <a:latin typeface="Franklin Gothic Book" charset="0"/>
              <a:ea typeface="ＭＳ Ｐゴシック" charset="0"/>
            </a:endParaRP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spTree>
    <p:extLst>
      <p:ext uri="{BB962C8B-B14F-4D97-AF65-F5344CB8AC3E}">
        <p14:creationId xmlns:p14="http://schemas.microsoft.com/office/powerpoint/2010/main" val="1592024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393520"/>
            <a:ext cx="9143999" cy="1331161"/>
          </a:xfrm>
        </p:spPr>
        <p:txBody>
          <a:bodyPr/>
          <a:lstStyle/>
          <a:p>
            <a:pPr>
              <a:lnSpc>
                <a:spcPct val="80000"/>
              </a:lnSpc>
              <a:spcBef>
                <a:spcPts val="450"/>
              </a:spcBef>
              <a:defRPr/>
            </a:pPr>
            <a:r>
              <a:rPr lang="en-US" sz="4000" b="1" dirty="0" smtClean="0">
                <a:latin typeface="Tahoma" charset="0"/>
              </a:rPr>
              <a:t>Analyzing data with Python:</a:t>
            </a:r>
            <a:r>
              <a:rPr lang="en-US" sz="4000" b="1" dirty="0">
                <a:latin typeface="Tahoma" charset="0"/>
              </a:rPr>
              <a:t/>
            </a:r>
            <a:br>
              <a:rPr lang="en-US" sz="4000" b="1" dirty="0">
                <a:latin typeface="Tahoma" charset="0"/>
              </a:rPr>
            </a:br>
            <a:r>
              <a:rPr lang="en-US" sz="4000" b="1" dirty="0" smtClean="0">
                <a:latin typeface="Tahoma" charset="0"/>
              </a:rPr>
              <a:t/>
            </a:r>
            <a:br>
              <a:rPr lang="en-US" sz="4000" b="1" dirty="0" smtClean="0">
                <a:latin typeface="Tahoma" charset="0"/>
              </a:rPr>
            </a:br>
            <a:r>
              <a:rPr lang="en-US" dirty="0" smtClean="0">
                <a:latin typeface="Tahoma" charset="0"/>
              </a:rPr>
              <a:t>Pig UDP with Python</a:t>
            </a:r>
            <a:br>
              <a:rPr lang="en-US" dirty="0" smtClean="0">
                <a:latin typeface="Tahoma" charset="0"/>
              </a:rPr>
            </a:br>
            <a:r>
              <a:rPr lang="en-US" dirty="0" smtClean="0">
                <a:latin typeface="Tahoma" charset="0"/>
              </a:rPr>
              <a:t>Hadoop Streaming API with Python for geospatial operations</a:t>
            </a:r>
            <a:endParaRPr lang="en-US" dirty="0">
              <a:latin typeface="Tahoma" charset="0"/>
            </a:endParaRPr>
          </a:p>
        </p:txBody>
      </p:sp>
    </p:spTree>
    <p:extLst>
      <p:ext uri="{BB962C8B-B14F-4D97-AF65-F5344CB8AC3E}">
        <p14:creationId xmlns:p14="http://schemas.microsoft.com/office/powerpoint/2010/main" val="2133308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Python</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Python is an interpreted, interactive, object-oriented programming language</a:t>
            </a:r>
            <a:r>
              <a:rPr lang="en-US" baseline="30000" dirty="0" smtClean="0"/>
              <a:t>1</a:t>
            </a:r>
            <a:r>
              <a:rPr lang="en-US" dirty="0" smtClean="0"/>
              <a:t>.</a:t>
            </a:r>
          </a:p>
          <a:p>
            <a:r>
              <a:rPr lang="en-US" dirty="0" smtClean="0"/>
              <a:t>Python as Glue</a:t>
            </a:r>
          </a:p>
          <a:p>
            <a:pPr lvl="1"/>
            <a:r>
              <a:rPr lang="en-US" dirty="0" smtClean="0"/>
              <a:t>Part of Python’s success as a scientific computing platform is the easy of integrating a set of legacy C, C++, and FORTRAN code.  </a:t>
            </a:r>
          </a:p>
          <a:p>
            <a:r>
              <a:rPr lang="en-US" dirty="0" smtClean="0"/>
              <a:t>Solving the “Two-Language” Problem </a:t>
            </a:r>
          </a:p>
          <a:p>
            <a:pPr lvl="1"/>
            <a:r>
              <a:rPr lang="en-US" dirty="0"/>
              <a:t>Python is a suitable language not only for doing research and prototyping but also building the production </a:t>
            </a:r>
            <a:r>
              <a:rPr lang="en-US" dirty="0" smtClean="0"/>
              <a:t>systems.</a:t>
            </a:r>
          </a:p>
          <a:p>
            <a:r>
              <a:rPr lang="en-US" dirty="0" smtClean="0"/>
              <a:t>Limitation of Python</a:t>
            </a:r>
          </a:p>
          <a:p>
            <a:pPr lvl="1"/>
            <a:r>
              <a:rPr lang="en-US" dirty="0" smtClean="0"/>
              <a:t>Python code will run substantially slower than code written in a compiled language like Java or C++.</a:t>
            </a:r>
          </a:p>
          <a:p>
            <a:pPr lvl="1"/>
            <a:r>
              <a:rPr lang="en-US" dirty="0" smtClean="0"/>
              <a:t>Python is not an ideal language for highly concurrent, multithreaded applications, particularly applications with many CPU-bound threads. </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sp>
        <p:nvSpPr>
          <p:cNvPr id="5" name="TextBox 4"/>
          <p:cNvSpPr txBox="1"/>
          <p:nvPr/>
        </p:nvSpPr>
        <p:spPr>
          <a:xfrm>
            <a:off x="257629" y="6544914"/>
            <a:ext cx="8686800" cy="276999"/>
          </a:xfrm>
          <a:prstGeom prst="rect">
            <a:avLst/>
          </a:prstGeom>
          <a:noFill/>
        </p:spPr>
        <p:txBody>
          <a:bodyPr wrap="square" rtlCol="0">
            <a:spAutoFit/>
          </a:bodyPr>
          <a:lstStyle/>
          <a:p>
            <a:r>
              <a:rPr lang="en-US" sz="1200" dirty="0" smtClean="0">
                <a:latin typeface="+mj-lt"/>
              </a:rPr>
              <a:t>1. McKinney</a:t>
            </a:r>
            <a:r>
              <a:rPr lang="en-US" sz="1200" dirty="0">
                <a:latin typeface="+mj-lt"/>
              </a:rPr>
              <a:t>, W. (2012). Python for data </a:t>
            </a:r>
            <a:r>
              <a:rPr lang="en-US" sz="1200" dirty="0" smtClean="0">
                <a:latin typeface="+mj-lt"/>
              </a:rPr>
              <a:t>analysis “O'Reilly </a:t>
            </a:r>
            <a:r>
              <a:rPr lang="en-US" sz="1200" dirty="0">
                <a:latin typeface="+mj-lt"/>
              </a:rPr>
              <a:t>Media, Inc.".</a:t>
            </a:r>
          </a:p>
        </p:txBody>
      </p:sp>
    </p:spTree>
    <p:extLst>
      <p:ext uri="{BB962C8B-B14F-4D97-AF65-F5344CB8AC3E}">
        <p14:creationId xmlns:p14="http://schemas.microsoft.com/office/powerpoint/2010/main" val="58177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The Scientific Python Ecosystem</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The Python ecosystem has an impressive collection of libraries in mathematics, statistics, data analysis and machine learning.</a:t>
            </a:r>
          </a:p>
          <a:p>
            <a:endParaRPr lang="en-US" dirty="0"/>
          </a:p>
          <a:p>
            <a:endParaRPr lang="en-US" dirty="0" smtClean="0"/>
          </a:p>
          <a:p>
            <a:endParaRPr lang="en-US" dirty="0" smtClean="0"/>
          </a:p>
          <a:p>
            <a:pPr lvl="1"/>
            <a:r>
              <a:rPr lang="en-US" dirty="0" err="1" smtClean="0"/>
              <a:t>Numpy</a:t>
            </a:r>
            <a:r>
              <a:rPr lang="en-US" dirty="0" smtClean="0"/>
              <a:t>: The foundational package for scientific computing</a:t>
            </a:r>
          </a:p>
          <a:p>
            <a:pPr lvl="1"/>
            <a:r>
              <a:rPr lang="en-US" dirty="0" err="1" smtClean="0"/>
              <a:t>SciPy</a:t>
            </a:r>
            <a:r>
              <a:rPr lang="en-US" dirty="0" smtClean="0"/>
              <a:t>: </a:t>
            </a:r>
            <a:r>
              <a:rPr lang="en-US" dirty="0"/>
              <a:t>A</a:t>
            </a:r>
            <a:r>
              <a:rPr lang="en-US" dirty="0" smtClean="0"/>
              <a:t> </a:t>
            </a:r>
            <a:r>
              <a:rPr lang="en-US" dirty="0"/>
              <a:t>collection of </a:t>
            </a:r>
            <a:r>
              <a:rPr lang="en-US" dirty="0" smtClean="0"/>
              <a:t>mathematical algorithms and functions</a:t>
            </a:r>
          </a:p>
          <a:p>
            <a:pPr lvl="1"/>
            <a:r>
              <a:rPr lang="en-US" dirty="0" err="1"/>
              <a:t>m</a:t>
            </a:r>
            <a:r>
              <a:rPr lang="en-US" dirty="0" err="1" smtClean="0"/>
              <a:t>atplotlib</a:t>
            </a:r>
            <a:r>
              <a:rPr lang="en-US" dirty="0" smtClean="0"/>
              <a:t>: 2D and 3D plotting library</a:t>
            </a:r>
          </a:p>
          <a:p>
            <a:pPr lvl="1"/>
            <a:r>
              <a:rPr lang="en-US" dirty="0" err="1" smtClean="0"/>
              <a:t>Sympy</a:t>
            </a:r>
            <a:r>
              <a:rPr lang="en-US" dirty="0" smtClean="0"/>
              <a:t>: Symbolic mathematics</a:t>
            </a:r>
          </a:p>
          <a:p>
            <a:pPr lvl="1"/>
            <a:r>
              <a:rPr lang="en-US" dirty="0" err="1" smtClean="0"/>
              <a:t>IPython</a:t>
            </a:r>
            <a:r>
              <a:rPr lang="en-US" dirty="0" smtClean="0"/>
              <a:t>: Enhanced interactive console</a:t>
            </a:r>
          </a:p>
          <a:p>
            <a:pPr lvl="1"/>
            <a:r>
              <a:rPr lang="en-US" dirty="0"/>
              <a:t>P</a:t>
            </a:r>
            <a:r>
              <a:rPr lang="en-US" dirty="0" smtClean="0"/>
              <a:t>andas: Data structures and analysis</a:t>
            </a:r>
          </a:p>
          <a:p>
            <a:pPr lvl="1"/>
            <a:endParaRPr lang="en-US" dirty="0" smtClean="0"/>
          </a:p>
          <a:p>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13</a:t>
            </a:fld>
            <a:endParaRPr lang="en-US" sz="1000" b="0" dirty="0" smtClean="0">
              <a:latin typeface="Tahoma" charset="0"/>
            </a:endParaRPr>
          </a:p>
        </p:txBody>
      </p:sp>
      <p:grpSp>
        <p:nvGrpSpPr>
          <p:cNvPr id="13" name="Group 12"/>
          <p:cNvGrpSpPr/>
          <p:nvPr/>
        </p:nvGrpSpPr>
        <p:grpSpPr>
          <a:xfrm>
            <a:off x="1206484" y="2756870"/>
            <a:ext cx="6633308" cy="935893"/>
            <a:chOff x="551961" y="2493107"/>
            <a:chExt cx="6633308" cy="935893"/>
          </a:xfrm>
        </p:grpSpPr>
        <p:pic>
          <p:nvPicPr>
            <p:cNvPr id="7" name="Picture 6" descr="numpylogo_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61" y="2636127"/>
              <a:ext cx="711593" cy="711593"/>
            </a:xfrm>
            <a:prstGeom prst="rect">
              <a:avLst/>
            </a:prstGeom>
          </p:spPr>
        </p:pic>
        <p:pic>
          <p:nvPicPr>
            <p:cNvPr id="8" name="Picture 7" descr="scipy_m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061" y="2579077"/>
              <a:ext cx="812800" cy="812800"/>
            </a:xfrm>
            <a:prstGeom prst="rect">
              <a:avLst/>
            </a:prstGeom>
          </p:spPr>
        </p:pic>
        <p:pic>
          <p:nvPicPr>
            <p:cNvPr id="9" name="Picture 8" descr="matplotlib_m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854" y="2616200"/>
              <a:ext cx="731520" cy="731520"/>
            </a:xfrm>
            <a:prstGeom prst="rect">
              <a:avLst/>
            </a:prstGeom>
          </p:spPr>
        </p:pic>
        <p:pic>
          <p:nvPicPr>
            <p:cNvPr id="10" name="Picture 9" descr="sympy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0106" y="2493107"/>
              <a:ext cx="935893" cy="935893"/>
            </a:xfrm>
            <a:prstGeom prst="rect">
              <a:avLst/>
            </a:prstGeom>
          </p:spPr>
        </p:pic>
        <p:pic>
          <p:nvPicPr>
            <p:cNvPr id="11" name="Picture 10" descr="ipyth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5847" y="2569700"/>
              <a:ext cx="778020" cy="778020"/>
            </a:xfrm>
            <a:prstGeom prst="rect">
              <a:avLst/>
            </a:prstGeom>
          </p:spPr>
        </p:pic>
        <p:pic>
          <p:nvPicPr>
            <p:cNvPr id="12" name="Picture 11" descr="pandas_badge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269" y="2636127"/>
              <a:ext cx="635000" cy="635000"/>
            </a:xfrm>
            <a:prstGeom prst="rect">
              <a:avLst/>
            </a:prstGeom>
          </p:spPr>
        </p:pic>
      </p:grpSp>
    </p:spTree>
    <p:extLst>
      <p:ext uri="{BB962C8B-B14F-4D97-AF65-F5344CB8AC3E}">
        <p14:creationId xmlns:p14="http://schemas.microsoft.com/office/powerpoint/2010/main" val="793406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3200" b="1" dirty="0" err="1" smtClean="0"/>
              <a:t>Scikit</a:t>
            </a:r>
            <a:r>
              <a:rPr lang="en-US" sz="3200" b="1" dirty="0" smtClean="0"/>
              <a:t>-learn machine learning in Python</a:t>
            </a:r>
            <a:endParaRPr lang="en-US" sz="3200" b="1" dirty="0"/>
          </a:p>
        </p:txBody>
      </p:sp>
      <p:sp>
        <p:nvSpPr>
          <p:cNvPr id="3" name="Content Placeholder 2"/>
          <p:cNvSpPr>
            <a:spLocks noGrp="1"/>
          </p:cNvSpPr>
          <p:nvPr>
            <p:ph idx="1"/>
          </p:nvPr>
        </p:nvSpPr>
        <p:spPr>
          <a:xfrm>
            <a:off x="292100" y="1690078"/>
            <a:ext cx="8686800" cy="4804833"/>
          </a:xfrm>
        </p:spPr>
        <p:txBody>
          <a:bodyPr>
            <a:normAutofit/>
          </a:bodyPr>
          <a:lstStyle/>
          <a:p>
            <a:r>
              <a:rPr lang="en-US" dirty="0" smtClean="0"/>
              <a:t>An open-source machine learning library for Python</a:t>
            </a:r>
            <a:r>
              <a:rPr lang="en-US" baseline="30000" dirty="0" smtClean="0"/>
              <a:t>1</a:t>
            </a:r>
            <a:r>
              <a:rPr lang="en-US" dirty="0" smtClean="0"/>
              <a:t> </a:t>
            </a:r>
          </a:p>
          <a:p>
            <a:pPr lvl="1"/>
            <a:r>
              <a:rPr lang="en-US" dirty="0" smtClean="0"/>
              <a:t>Simple and efficient tools for data mining and data analysis</a:t>
            </a:r>
          </a:p>
          <a:p>
            <a:pPr lvl="1"/>
            <a:r>
              <a:rPr lang="en-US" dirty="0" smtClean="0"/>
              <a:t>Build on </a:t>
            </a:r>
            <a:r>
              <a:rPr lang="en-US" dirty="0" err="1" smtClean="0"/>
              <a:t>NumPy</a:t>
            </a:r>
            <a:r>
              <a:rPr lang="en-US" dirty="0" smtClean="0"/>
              <a:t>, </a:t>
            </a:r>
            <a:r>
              <a:rPr lang="en-US" dirty="0" err="1" smtClean="0"/>
              <a:t>SciPy</a:t>
            </a:r>
            <a:r>
              <a:rPr lang="en-US" dirty="0" smtClean="0"/>
              <a:t> and </a:t>
            </a:r>
            <a:r>
              <a:rPr lang="en-US" dirty="0" err="1" smtClean="0"/>
              <a:t>matplotlib</a:t>
            </a:r>
            <a:endParaRPr lang="en-US" dirty="0" smtClean="0"/>
          </a:p>
          <a:p>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14</a:t>
            </a:fld>
            <a:endParaRPr lang="en-US" sz="1000" b="0" dirty="0" smtClean="0">
              <a:latin typeface="Tahoma" charset="0"/>
            </a:endParaRPr>
          </a:p>
        </p:txBody>
      </p:sp>
      <p:pic>
        <p:nvPicPr>
          <p:cNvPr id="14" name="Picture 13" descr="plot_cluster_comparison_0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08" y="2764702"/>
            <a:ext cx="7521348" cy="3760674"/>
          </a:xfrm>
          <a:prstGeom prst="rect">
            <a:avLst/>
          </a:prstGeom>
        </p:spPr>
      </p:pic>
      <p:sp>
        <p:nvSpPr>
          <p:cNvPr id="15" name="TextBox 14"/>
          <p:cNvSpPr txBox="1"/>
          <p:nvPr/>
        </p:nvSpPr>
        <p:spPr>
          <a:xfrm>
            <a:off x="257629" y="6544914"/>
            <a:ext cx="8686800" cy="276999"/>
          </a:xfrm>
          <a:prstGeom prst="rect">
            <a:avLst/>
          </a:prstGeom>
          <a:noFill/>
        </p:spPr>
        <p:txBody>
          <a:bodyPr wrap="square" rtlCol="0">
            <a:spAutoFit/>
          </a:bodyPr>
          <a:lstStyle/>
          <a:p>
            <a:r>
              <a:rPr lang="en-US" sz="1200" dirty="0">
                <a:latin typeface="+mj-lt"/>
              </a:rPr>
              <a:t>1. http://</a:t>
            </a:r>
            <a:r>
              <a:rPr lang="en-US" sz="1200" dirty="0" err="1">
                <a:latin typeface="+mj-lt"/>
              </a:rPr>
              <a:t>scikit-learn.org</a:t>
            </a:r>
            <a:r>
              <a:rPr lang="en-US" sz="1200" dirty="0">
                <a:latin typeface="+mj-lt"/>
              </a:rPr>
              <a:t>/stable/</a:t>
            </a:r>
            <a:r>
              <a:rPr lang="en-US" sz="1200" dirty="0" err="1">
                <a:latin typeface="+mj-lt"/>
              </a:rPr>
              <a:t>index.html</a:t>
            </a:r>
            <a:r>
              <a:rPr lang="en-US" sz="1200" dirty="0">
                <a:latin typeface="+mj-lt"/>
              </a:rPr>
              <a:t>#</a:t>
            </a:r>
          </a:p>
        </p:txBody>
      </p:sp>
    </p:spTree>
    <p:extLst>
      <p:ext uri="{BB962C8B-B14F-4D97-AF65-F5344CB8AC3E}">
        <p14:creationId xmlns:p14="http://schemas.microsoft.com/office/powerpoint/2010/main" val="2296305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78"/>
            <a:ext cx="8229600" cy="668866"/>
          </a:xfrm>
        </p:spPr>
        <p:txBody>
          <a:bodyPr/>
          <a:lstStyle/>
          <a:p>
            <a:pPr>
              <a:lnSpc>
                <a:spcPct val="100000"/>
              </a:lnSpc>
            </a:pPr>
            <a:r>
              <a:rPr lang="en-US" b="1" dirty="0" smtClean="0"/>
              <a:t>Generating a heatmap image using Pig with Python</a:t>
            </a:r>
            <a:endParaRPr lang="en-US" b="1" dirty="0"/>
          </a:p>
        </p:txBody>
      </p:sp>
      <p:sp>
        <p:nvSpPr>
          <p:cNvPr id="3" name="Content Placeholder 2"/>
          <p:cNvSpPr>
            <a:spLocks noGrp="1"/>
          </p:cNvSpPr>
          <p:nvPr>
            <p:ph idx="1"/>
          </p:nvPr>
        </p:nvSpPr>
        <p:spPr>
          <a:xfrm>
            <a:off x="292100" y="2188309"/>
            <a:ext cx="8686800" cy="4804833"/>
          </a:xfrm>
        </p:spPr>
        <p:txBody>
          <a:bodyPr>
            <a:normAutofit/>
          </a:bodyPr>
          <a:lstStyle/>
          <a:p>
            <a:r>
              <a:rPr lang="en-US" dirty="0" smtClean="0"/>
              <a:t>Objective: </a:t>
            </a:r>
          </a:p>
          <a:p>
            <a:pPr lvl="1"/>
            <a:r>
              <a:rPr lang="en-US" dirty="0" smtClean="0"/>
              <a:t>Make a heatmap image file (</a:t>
            </a:r>
            <a:r>
              <a:rPr lang="en-US" dirty="0" err="1" smtClean="0"/>
              <a:t>Ascii</a:t>
            </a:r>
            <a:r>
              <a:rPr lang="en-US" dirty="0" smtClean="0"/>
              <a:t> format) based on the previously generated text file in Exercise 2.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15</a:t>
            </a:fld>
            <a:endParaRPr lang="en-US" sz="1000" b="0" dirty="0" smtClean="0">
              <a:latin typeface="Tahoma" charset="0"/>
            </a:endParaRPr>
          </a:p>
        </p:txBody>
      </p:sp>
      <p:pic>
        <p:nvPicPr>
          <p:cNvPr id="5" name="Picture 4" descr="heatmap_rec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08" y="3776784"/>
            <a:ext cx="2794000" cy="2241062"/>
          </a:xfrm>
          <a:prstGeom prst="rect">
            <a:avLst/>
          </a:prstGeom>
        </p:spPr>
      </p:pic>
      <p:pic>
        <p:nvPicPr>
          <p:cNvPr id="6" name="Picture 5" descr="heat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647" y="3032697"/>
            <a:ext cx="5463405" cy="3901831"/>
          </a:xfrm>
          <a:prstGeom prst="rect">
            <a:avLst/>
          </a:prstGeom>
        </p:spPr>
      </p:pic>
      <p:pic>
        <p:nvPicPr>
          <p:cNvPr id="7"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040" y="4928811"/>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097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1331161"/>
          </a:xfrm>
        </p:spPr>
        <p:txBody>
          <a:bodyPr/>
          <a:lstStyle/>
          <a:p>
            <a:pPr>
              <a:lnSpc>
                <a:spcPct val="80000"/>
              </a:lnSpc>
              <a:spcBef>
                <a:spcPts val="450"/>
              </a:spcBef>
              <a:defRPr/>
            </a:pPr>
            <a:r>
              <a:rPr lang="en-US" sz="4000" b="1" dirty="0" smtClean="0">
                <a:latin typeface="Tahoma" charset="0"/>
              </a:rPr>
              <a:t>Running Python on Hadoop</a:t>
            </a:r>
            <a:endParaRPr lang="en-US" sz="4000" b="1" dirty="0">
              <a:latin typeface="Tahoma" charset="0"/>
            </a:endParaRPr>
          </a:p>
        </p:txBody>
      </p:sp>
      <p:sp>
        <p:nvSpPr>
          <p:cNvPr id="5" name="Rectangle 4"/>
          <p:cNvSpPr txBox="1">
            <a:spLocks noChangeArrowheads="1"/>
          </p:cNvSpPr>
          <p:nvPr/>
        </p:nvSpPr>
        <p:spPr>
          <a:xfrm>
            <a:off x="457200" y="2933700"/>
            <a:ext cx="82169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lnSpc>
                <a:spcPct val="80000"/>
              </a:lnSpc>
              <a:buFont typeface="Wingdings" charset="0"/>
              <a:buNone/>
              <a:defRPr/>
            </a:pPr>
            <a:r>
              <a:rPr lang="en-US" dirty="0" smtClean="0"/>
              <a:t>In general, there are two ways to use Python on Hadoop</a:t>
            </a:r>
          </a:p>
          <a:p>
            <a:pPr marL="342900" indent="-342900" algn="l">
              <a:lnSpc>
                <a:spcPct val="80000"/>
              </a:lnSpc>
              <a:buFont typeface="Wingdings" panose="05000000000000000000" pitchFamily="2" charset="2"/>
              <a:buChar char="q"/>
              <a:defRPr/>
            </a:pPr>
            <a:r>
              <a:rPr lang="en-US" dirty="0">
                <a:latin typeface="Tahoma" charset="0"/>
              </a:rPr>
              <a:t>	Hadoop Streaming API (as a delegation)</a:t>
            </a:r>
          </a:p>
          <a:p>
            <a:pPr marL="342900" indent="-342900" algn="l">
              <a:lnSpc>
                <a:spcPct val="80000"/>
              </a:lnSpc>
              <a:buFont typeface="Wingdings" panose="05000000000000000000" pitchFamily="2" charset="2"/>
              <a:buChar char="q"/>
              <a:defRPr/>
            </a:pPr>
            <a:r>
              <a:rPr lang="en-US" dirty="0">
                <a:latin typeface="Tahoma" charset="0"/>
              </a:rPr>
              <a:t> </a:t>
            </a:r>
            <a:r>
              <a:rPr lang="en-US" dirty="0" smtClean="0">
                <a:latin typeface="Tahoma" charset="0"/>
              </a:rPr>
              <a:t>	As an external script language being executed by programs on Hadoop (e.g., Pig, bash, etc.) (as a second delegation)</a:t>
            </a:r>
            <a:endParaRPr lang="en-US" dirty="0" smtClean="0"/>
          </a:p>
        </p:txBody>
      </p:sp>
    </p:spTree>
    <p:extLst>
      <p:ext uri="{BB962C8B-B14F-4D97-AF65-F5344CB8AC3E}">
        <p14:creationId xmlns:p14="http://schemas.microsoft.com/office/powerpoint/2010/main" val="1844062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User Defined Functions (UDFs)</a:t>
            </a:r>
            <a:endParaRPr lang="en-US" b="1" dirty="0"/>
          </a:p>
        </p:txBody>
      </p:sp>
      <p:sp>
        <p:nvSpPr>
          <p:cNvPr id="3" name="Content Placeholder 2"/>
          <p:cNvSpPr>
            <a:spLocks noGrp="1"/>
          </p:cNvSpPr>
          <p:nvPr>
            <p:ph idx="1"/>
          </p:nvPr>
        </p:nvSpPr>
        <p:spPr>
          <a:xfrm>
            <a:off x="292100" y="1777999"/>
            <a:ext cx="8686800" cy="4804833"/>
          </a:xfrm>
        </p:spPr>
        <p:txBody>
          <a:bodyPr>
            <a:normAutofit lnSpcReduction="10000"/>
          </a:bodyPr>
          <a:lstStyle/>
          <a:p>
            <a:r>
              <a:rPr lang="en-US" dirty="0">
                <a:latin typeface="Franklin Gothic Book" charset="0"/>
              </a:rPr>
              <a:t>Alternatives to </a:t>
            </a:r>
            <a:r>
              <a:rPr lang="en-US" dirty="0" err="1">
                <a:latin typeface="Franklin Gothic Book" charset="0"/>
              </a:rPr>
              <a:t>Hadoop</a:t>
            </a:r>
            <a:r>
              <a:rPr lang="en-US" dirty="0">
                <a:latin typeface="Franklin Gothic Book" charset="0"/>
              </a:rPr>
              <a:t> streaming for running Python on a cluster</a:t>
            </a:r>
          </a:p>
          <a:p>
            <a:pPr lvl="1"/>
            <a:r>
              <a:rPr lang="en-US" sz="2000" dirty="0" smtClean="0">
                <a:latin typeface="Franklin Gothic Book" charset="0"/>
              </a:rPr>
              <a:t>Pig </a:t>
            </a:r>
            <a:r>
              <a:rPr lang="en-US" sz="2000" dirty="0">
                <a:latin typeface="Franklin Gothic Book" charset="0"/>
              </a:rPr>
              <a:t>User Defined Functions (UDFs): Invoking Python code from within a Pig script</a:t>
            </a:r>
          </a:p>
          <a:p>
            <a:pPr lvl="1"/>
            <a:r>
              <a:rPr lang="en-US" sz="2000" dirty="0">
                <a:latin typeface="Franklin Gothic Book" charset="0"/>
              </a:rPr>
              <a:t>Pig Streaming: Using the Pig STREAM command</a:t>
            </a:r>
          </a:p>
          <a:p>
            <a:r>
              <a:rPr lang="en-US" dirty="0"/>
              <a:t>C</a:t>
            </a:r>
            <a:r>
              <a:rPr lang="en-US" dirty="0" smtClean="0"/>
              <a:t>ombine Pig’s operators </a:t>
            </a:r>
            <a:r>
              <a:rPr lang="en-US" dirty="0"/>
              <a:t>with their own or others’ code via UDFs</a:t>
            </a:r>
            <a:endParaRPr lang="en-US" dirty="0" smtClean="0">
              <a:latin typeface="Franklin Gothic Book" charset="0"/>
            </a:endParaRPr>
          </a:p>
          <a:p>
            <a:r>
              <a:rPr lang="en-US" dirty="0" smtClean="0">
                <a:latin typeface="Franklin Gothic Book" charset="0"/>
              </a:rPr>
              <a:t>Pig </a:t>
            </a:r>
            <a:r>
              <a:rPr lang="en-US" dirty="0">
                <a:latin typeface="Franklin Gothic Book" charset="0"/>
              </a:rPr>
              <a:t>provides extensive support for user defined functions (UDFs) as a way to specify custom </a:t>
            </a:r>
            <a:r>
              <a:rPr lang="en-US" dirty="0" smtClean="0">
                <a:latin typeface="Franklin Gothic Book" charset="0"/>
              </a:rPr>
              <a:t>processing</a:t>
            </a:r>
          </a:p>
          <a:p>
            <a:pPr lvl="1"/>
            <a:r>
              <a:rPr lang="en-US" sz="2000" dirty="0">
                <a:latin typeface="Franklin Gothic Book" charset="0"/>
              </a:rPr>
              <a:t>Java</a:t>
            </a:r>
          </a:p>
          <a:p>
            <a:pPr lvl="1"/>
            <a:r>
              <a:rPr lang="en-US" sz="2000" dirty="0" err="1">
                <a:latin typeface="Franklin Gothic Book" charset="0"/>
              </a:rPr>
              <a:t>Jython</a:t>
            </a:r>
            <a:r>
              <a:rPr lang="en-US" sz="2000" dirty="0">
                <a:latin typeface="Franklin Gothic Book" charset="0"/>
              </a:rPr>
              <a:t>: a Python implementation that runs on a JVM</a:t>
            </a:r>
          </a:p>
          <a:p>
            <a:pPr lvl="1"/>
            <a:r>
              <a:rPr lang="en-US" sz="2000" dirty="0">
                <a:latin typeface="Franklin Gothic Book" charset="0"/>
              </a:rPr>
              <a:t>Python (Python UDFs do not work on </a:t>
            </a:r>
            <a:r>
              <a:rPr lang="en-US" sz="2000" dirty="0" err="1">
                <a:latin typeface="Franklin Gothic Book" charset="0"/>
              </a:rPr>
              <a:t>Hadoop</a:t>
            </a:r>
            <a:r>
              <a:rPr lang="en-US" sz="2000" dirty="0">
                <a:latin typeface="Franklin Gothic Book" charset="0"/>
              </a:rPr>
              <a:t> 2.x)</a:t>
            </a:r>
          </a:p>
          <a:p>
            <a:pPr lvl="1"/>
            <a:r>
              <a:rPr lang="en-US" sz="2000" dirty="0" err="1">
                <a:latin typeface="Franklin Gothic Book" charset="0"/>
              </a:rPr>
              <a:t>Javascript</a:t>
            </a:r>
            <a:r>
              <a:rPr lang="en-US" sz="2000" dirty="0">
                <a:latin typeface="Franklin Gothic Book" charset="0"/>
              </a:rPr>
              <a:t>, Ruby and Groovy (experimental)</a:t>
            </a:r>
          </a:p>
          <a:p>
            <a:pPr marL="0" indent="0">
              <a:buNone/>
            </a:pP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17</a:t>
            </a:fld>
            <a:endParaRPr lang="en-US" sz="1000" b="0" dirty="0" smtClean="0">
              <a:latin typeface="Tahoma" charset="0"/>
            </a:endParaRPr>
          </a:p>
        </p:txBody>
      </p:sp>
    </p:spTree>
    <p:extLst>
      <p:ext uri="{BB962C8B-B14F-4D97-AF65-F5344CB8AC3E}">
        <p14:creationId xmlns:p14="http://schemas.microsoft.com/office/powerpoint/2010/main" val="2377380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Writing </a:t>
            </a:r>
            <a:r>
              <a:rPr lang="en-US" b="1" dirty="0"/>
              <a:t>a Pig UDF in Python</a:t>
            </a:r>
          </a:p>
        </p:txBody>
      </p:sp>
      <p:sp>
        <p:nvSpPr>
          <p:cNvPr id="3" name="Content Placeholder 2"/>
          <p:cNvSpPr>
            <a:spLocks noGrp="1"/>
          </p:cNvSpPr>
          <p:nvPr>
            <p:ph idx="1"/>
          </p:nvPr>
        </p:nvSpPr>
        <p:spPr>
          <a:xfrm>
            <a:off x="292100" y="1592388"/>
            <a:ext cx="8686800" cy="4804833"/>
          </a:xfrm>
        </p:spPr>
        <p:txBody>
          <a:bodyPr>
            <a:normAutofit/>
          </a:bodyPr>
          <a:lstStyle/>
          <a:p>
            <a:r>
              <a:rPr lang="en-US" dirty="0">
                <a:latin typeface="Franklin Gothic Book" charset="0"/>
              </a:rPr>
              <a:t>A UDF written in Python can be any Python function.</a:t>
            </a:r>
          </a:p>
          <a:p>
            <a:r>
              <a:rPr lang="en-US" dirty="0">
                <a:latin typeface="Franklin Gothic Book" charset="0"/>
              </a:rPr>
              <a:t>Annotate the function using @</a:t>
            </a:r>
            <a:r>
              <a:rPr lang="en-US" dirty="0" err="1">
                <a:latin typeface="Franklin Gothic Book" charset="0"/>
              </a:rPr>
              <a:t>outputSchema</a:t>
            </a:r>
            <a:r>
              <a:rPr lang="en-US" dirty="0">
                <a:latin typeface="Franklin Gothic Book" charset="0"/>
              </a:rPr>
              <a:t> so Pig can determine what the data type of the return value is.</a:t>
            </a:r>
          </a:p>
          <a:p>
            <a:endParaRPr lang="en-US" sz="2000" dirty="0">
              <a:latin typeface="Franklin Gothic Book" charset="0"/>
            </a:endParaRPr>
          </a:p>
          <a:p>
            <a:pPr marL="0" indent="0">
              <a:buNone/>
            </a:pP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18</a:t>
            </a:fld>
            <a:endParaRPr lang="en-US" sz="1000" b="0" dirty="0" smtClean="0">
              <a:latin typeface="Tahoma" charset="0"/>
            </a:endParaRPr>
          </a:p>
        </p:txBody>
      </p:sp>
      <p:pic>
        <p:nvPicPr>
          <p:cNvPr id="5" name="Picture 4" descr="pyth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2669564"/>
            <a:ext cx="5895975" cy="454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094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Invoking a UDF</a:t>
            </a:r>
            <a:endParaRPr lang="en-US" b="1" dirty="0"/>
          </a:p>
        </p:txBody>
      </p:sp>
      <p:sp>
        <p:nvSpPr>
          <p:cNvPr id="3" name="Content Placeholder 2"/>
          <p:cNvSpPr>
            <a:spLocks noGrp="1"/>
          </p:cNvSpPr>
          <p:nvPr>
            <p:ph idx="1"/>
          </p:nvPr>
        </p:nvSpPr>
        <p:spPr>
          <a:xfrm>
            <a:off x="292100" y="1660771"/>
            <a:ext cx="8686800" cy="4804833"/>
          </a:xfrm>
        </p:spPr>
        <p:txBody>
          <a:bodyPr>
            <a:normAutofit/>
          </a:bodyPr>
          <a:lstStyle/>
          <a:p>
            <a:r>
              <a:rPr lang="en-US" dirty="0">
                <a:latin typeface="Franklin Gothic Book" charset="0"/>
              </a:rPr>
              <a:t>Before invoking a Python UDF, we need to register the text file that contains the function definition.</a:t>
            </a:r>
          </a:p>
          <a:p>
            <a:pPr lvl="1"/>
            <a:r>
              <a:rPr lang="en-US" sz="2000" b="1" dirty="0">
                <a:latin typeface="Franklin Gothic Book" charset="0"/>
              </a:rPr>
              <a:t>register '</a:t>
            </a:r>
            <a:r>
              <a:rPr lang="en-US" sz="2000" b="1" dirty="0" err="1">
                <a:latin typeface="Franklin Gothic Book" charset="0"/>
              </a:rPr>
              <a:t>udfs.py</a:t>
            </a:r>
            <a:r>
              <a:rPr lang="en-US" sz="2000" b="1" dirty="0">
                <a:latin typeface="Franklin Gothic Book" charset="0"/>
              </a:rPr>
              <a:t>' using </a:t>
            </a:r>
            <a:r>
              <a:rPr lang="en-US" sz="2000" b="1" dirty="0" err="1">
                <a:latin typeface="Franklin Gothic Book" charset="0"/>
              </a:rPr>
              <a:t>jython</a:t>
            </a:r>
            <a:r>
              <a:rPr lang="en-US" sz="2000" b="1" dirty="0">
                <a:latin typeface="Franklin Gothic Book" charset="0"/>
              </a:rPr>
              <a:t> as </a:t>
            </a:r>
            <a:r>
              <a:rPr lang="en-US" sz="2000" b="1" dirty="0" err="1">
                <a:latin typeface="Franklin Gothic Book" charset="0"/>
              </a:rPr>
              <a:t>udfs</a:t>
            </a:r>
            <a:r>
              <a:rPr lang="en-US" sz="2000" b="1" dirty="0">
                <a:latin typeface="Franklin Gothic Book" charset="0"/>
              </a:rPr>
              <a:t>;</a:t>
            </a:r>
          </a:p>
          <a:p>
            <a:pPr lvl="1"/>
            <a:r>
              <a:rPr lang="en-US" sz="2000" b="1" dirty="0">
                <a:latin typeface="Franklin Gothic Book" charset="0"/>
              </a:rPr>
              <a:t>A = LOAD ‘work’ AS (</a:t>
            </a:r>
            <a:r>
              <a:rPr lang="en-US" sz="2000" b="1" dirty="0" err="1">
                <a:latin typeface="Franklin Gothic Book" charset="0"/>
              </a:rPr>
              <a:t>department:chararray,</a:t>
            </a:r>
            <a:r>
              <a:rPr lang="en-US" sz="2000" b="1" dirty="0" err="1" smtClean="0">
                <a:latin typeface="Franklin Gothic Book" charset="0"/>
              </a:rPr>
              <a:t>name:chararray,salary:double</a:t>
            </a:r>
            <a:r>
              <a:rPr lang="en-US" sz="2000" b="1" dirty="0">
                <a:latin typeface="Franklin Gothic Book" charset="0"/>
              </a:rPr>
              <a:t>);</a:t>
            </a:r>
          </a:p>
          <a:p>
            <a:pPr lvl="1"/>
            <a:r>
              <a:rPr lang="en-US" sz="2000" b="1" dirty="0">
                <a:latin typeface="Franklin Gothic Book" charset="0"/>
              </a:rPr>
              <a:t>B =  GROUP A BY department;</a:t>
            </a:r>
          </a:p>
          <a:p>
            <a:pPr lvl="1"/>
            <a:r>
              <a:rPr lang="en-US" sz="2000" b="1" dirty="0">
                <a:latin typeface="Franklin Gothic Book" charset="0"/>
              </a:rPr>
              <a:t>C = FOREACH B GENERATE group, </a:t>
            </a:r>
            <a:r>
              <a:rPr lang="en-US" sz="2000" b="1" dirty="0" err="1" smtClean="0">
                <a:latin typeface="Franklin Gothic Book" charset="0"/>
              </a:rPr>
              <a:t>udfs.getAverage</a:t>
            </a:r>
            <a:r>
              <a:rPr lang="en-US" sz="2000" b="1" dirty="0" smtClean="0">
                <a:latin typeface="Franklin Gothic Book" charset="0"/>
              </a:rPr>
              <a:t>(</a:t>
            </a:r>
            <a:r>
              <a:rPr lang="en-US" sz="2000" b="1" dirty="0" err="1">
                <a:latin typeface="Franklin Gothic Book" charset="0"/>
              </a:rPr>
              <a:t>A</a:t>
            </a:r>
            <a:r>
              <a:rPr lang="en-US" sz="2000" b="1" dirty="0" err="1" smtClean="0">
                <a:latin typeface="Franklin Gothic Book" charset="0"/>
              </a:rPr>
              <a:t>.Value</a:t>
            </a:r>
            <a:r>
              <a:rPr lang="en-US" sz="2000" b="1" dirty="0">
                <a:latin typeface="Franklin Gothic Book" charset="0"/>
              </a:rPr>
              <a:t>) ;</a:t>
            </a:r>
          </a:p>
          <a:p>
            <a:pPr lvl="1"/>
            <a:endParaRPr lang="en-US" sz="2000" dirty="0">
              <a:latin typeface="Franklin Gothic Book" charset="0"/>
            </a:endParaRPr>
          </a:p>
          <a:p>
            <a:r>
              <a:rPr lang="en-US" dirty="0">
                <a:latin typeface="Franklin Gothic Book" charset="0"/>
              </a:rPr>
              <a:t>By incorporating the UDF in the Pig script, we can take advantage of Pig’s ability to manipulate and group our big data, while also taking advantage of Python’s powerful but simple processing and logic</a:t>
            </a:r>
            <a:r>
              <a:rPr lang="en-US" dirty="0" smtClean="0">
                <a:latin typeface="Franklin Gothic Book" charset="0"/>
              </a:rPr>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19</a:t>
            </a:fld>
            <a:endParaRPr lang="en-US" sz="1000" b="0" dirty="0" smtClean="0">
              <a:latin typeface="Tahoma" charset="0"/>
            </a:endParaRPr>
          </a:p>
        </p:txBody>
      </p:sp>
    </p:spTree>
    <p:extLst>
      <p:ext uri="{BB962C8B-B14F-4D97-AF65-F5344CB8AC3E}">
        <p14:creationId xmlns:p14="http://schemas.microsoft.com/office/powerpoint/2010/main" val="6664326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2732661"/>
          </a:xfrm>
        </p:spPr>
        <p:txBody>
          <a:bodyPr/>
          <a:lstStyle/>
          <a:p>
            <a:pPr>
              <a:lnSpc>
                <a:spcPct val="80000"/>
              </a:lnSpc>
              <a:spcBef>
                <a:spcPts val="450"/>
              </a:spcBef>
              <a:defRPr/>
            </a:pPr>
            <a:r>
              <a:rPr lang="en-US" sz="4000" b="1" dirty="0" smtClean="0">
                <a:latin typeface="Tahoma" charset="0"/>
              </a:rPr>
              <a:t>Exploring data with Pig: </a:t>
            </a:r>
            <a:br>
              <a:rPr lang="en-US" sz="4000" b="1" dirty="0" smtClean="0">
                <a:latin typeface="Tahoma" charset="0"/>
              </a:rPr>
            </a:br>
            <a:r>
              <a:rPr lang="en-US" sz="4000" b="1" dirty="0" smtClean="0">
                <a:latin typeface="Tahoma" charset="0"/>
              </a:rPr>
              <a:t>Advanced data operations</a:t>
            </a:r>
            <a:endParaRPr lang="en-US" sz="4000" b="1" dirty="0">
              <a:latin typeface="Tahoma" charset="0"/>
            </a:endParaRPr>
          </a:p>
        </p:txBody>
      </p:sp>
    </p:spTree>
    <p:extLst>
      <p:ext uri="{BB962C8B-B14F-4D97-AF65-F5344CB8AC3E}">
        <p14:creationId xmlns:p14="http://schemas.microsoft.com/office/powerpoint/2010/main" val="2590579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7247"/>
            <a:ext cx="8229600" cy="668866"/>
          </a:xfrm>
        </p:spPr>
        <p:txBody>
          <a:bodyPr/>
          <a:lstStyle/>
          <a:p>
            <a:pPr>
              <a:lnSpc>
                <a:spcPct val="100000"/>
              </a:lnSpc>
            </a:pPr>
            <a:r>
              <a:rPr lang="en-US" b="1" dirty="0" smtClean="0"/>
              <a:t>Demo 2: Generating a </a:t>
            </a:r>
            <a:r>
              <a:rPr lang="en-US" b="1" dirty="0" err="1" smtClean="0"/>
              <a:t>heatmap</a:t>
            </a:r>
            <a:r>
              <a:rPr lang="en-US" b="1" dirty="0" smtClean="0"/>
              <a:t> after removing outliers using Pig UDF</a:t>
            </a:r>
            <a:endParaRPr lang="en-US" b="1" dirty="0"/>
          </a:p>
        </p:txBody>
      </p:sp>
      <p:sp>
        <p:nvSpPr>
          <p:cNvPr id="3" name="Content Placeholder 2"/>
          <p:cNvSpPr>
            <a:spLocks noGrp="1"/>
          </p:cNvSpPr>
          <p:nvPr>
            <p:ph idx="1"/>
          </p:nvPr>
        </p:nvSpPr>
        <p:spPr>
          <a:xfrm>
            <a:off x="292100" y="2217616"/>
            <a:ext cx="8686800" cy="4804833"/>
          </a:xfrm>
        </p:spPr>
        <p:txBody>
          <a:bodyPr>
            <a:normAutofit/>
          </a:bodyPr>
          <a:lstStyle/>
          <a:p>
            <a:r>
              <a:rPr lang="en-US" dirty="0" smtClean="0"/>
              <a:t>Objective: </a:t>
            </a:r>
          </a:p>
          <a:p>
            <a:pPr lvl="1"/>
            <a:r>
              <a:rPr lang="en-US" dirty="0" smtClean="0"/>
              <a:t>Make a </a:t>
            </a:r>
            <a:r>
              <a:rPr lang="en-US" dirty="0" err="1" smtClean="0"/>
              <a:t>heatmap</a:t>
            </a:r>
            <a:r>
              <a:rPr lang="en-US" dirty="0" smtClean="0"/>
              <a:t> image file (</a:t>
            </a:r>
            <a:r>
              <a:rPr lang="en-US" dirty="0" err="1" smtClean="0"/>
              <a:t>Ascii</a:t>
            </a:r>
            <a:r>
              <a:rPr lang="en-US" dirty="0" smtClean="0"/>
              <a:t> format) after removing outliers per each cell.</a:t>
            </a:r>
          </a:p>
          <a:p>
            <a:pPr lvl="1"/>
            <a:r>
              <a:rPr lang="en-US" dirty="0" smtClean="0"/>
              <a:t>Compare the result with that of Exercise 2.</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20</a:t>
            </a:fld>
            <a:endParaRPr lang="en-US" sz="1000" b="0" dirty="0" smtClean="0">
              <a:latin typeface="Tahoma" charset="0"/>
            </a:endParaRPr>
          </a:p>
        </p:txBody>
      </p:sp>
      <p:pic>
        <p:nvPicPr>
          <p:cNvPr id="12" name="Picture 11" descr="heatmap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5" y="3518878"/>
            <a:ext cx="3692083" cy="2655276"/>
          </a:xfrm>
          <a:prstGeom prst="rect">
            <a:avLst/>
          </a:prstGeom>
        </p:spPr>
      </p:pic>
      <p:pic>
        <p:nvPicPr>
          <p:cNvPr id="13" name="Picture 12" descr="heatmap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437" y="3518878"/>
            <a:ext cx="3969120" cy="2655276"/>
          </a:xfrm>
          <a:prstGeom prst="rect">
            <a:avLst/>
          </a:prstGeom>
        </p:spPr>
      </p:pic>
      <p:pic>
        <p:nvPicPr>
          <p:cNvPr id="7"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761" y="4447610"/>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04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8402"/>
            <a:ext cx="8229600" cy="668866"/>
          </a:xfrm>
        </p:spPr>
        <p:txBody>
          <a:bodyPr/>
          <a:lstStyle/>
          <a:p>
            <a:pPr>
              <a:lnSpc>
                <a:spcPct val="100000"/>
              </a:lnSpc>
            </a:pPr>
            <a:r>
              <a:rPr lang="en-US" b="1" dirty="0" smtClean="0"/>
              <a:t>Generating a heatmap after removing outliers using Pig UDF</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21</a:t>
            </a:fld>
            <a:endParaRPr lang="en-US" sz="1000" b="0" dirty="0" smtClean="0">
              <a:latin typeface="Tahoma" charset="0"/>
            </a:endParaRPr>
          </a:p>
        </p:txBody>
      </p:sp>
      <p:pic>
        <p:nvPicPr>
          <p:cNvPr id="5" name="Picture 4" descr="kor_radia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321" y="2058379"/>
            <a:ext cx="5621217" cy="4215912"/>
          </a:xfrm>
          <a:prstGeom prst="rect">
            <a:avLst/>
          </a:prstGeom>
        </p:spPr>
      </p:pic>
      <p:sp>
        <p:nvSpPr>
          <p:cNvPr id="9" name="TextBox 8"/>
          <p:cNvSpPr txBox="1"/>
          <p:nvPr/>
        </p:nvSpPr>
        <p:spPr>
          <a:xfrm>
            <a:off x="219769" y="6222537"/>
            <a:ext cx="8686800" cy="369332"/>
          </a:xfrm>
          <a:prstGeom prst="rect">
            <a:avLst/>
          </a:prstGeom>
          <a:noFill/>
        </p:spPr>
        <p:txBody>
          <a:bodyPr wrap="square" rtlCol="0">
            <a:spAutoFit/>
          </a:bodyPr>
          <a:lstStyle/>
          <a:p>
            <a:pPr algn="ctr"/>
            <a:r>
              <a:rPr lang="en-US" b="1" dirty="0" smtClean="0">
                <a:solidFill>
                  <a:srgbClr val="000000"/>
                </a:solidFill>
                <a:latin typeface="+mj-lt"/>
              </a:rPr>
              <a:t>Boxplot of radiation levels split by month at the city of Koriyama, Japan in 2013.</a:t>
            </a:r>
            <a:endParaRPr lang="en-US" b="1" dirty="0">
              <a:solidFill>
                <a:srgbClr val="000000"/>
              </a:solidFill>
              <a:latin typeface="+mj-lt"/>
            </a:endParaRPr>
          </a:p>
        </p:txBody>
      </p:sp>
    </p:spTree>
    <p:extLst>
      <p:ext uri="{BB962C8B-B14F-4D97-AF65-F5344CB8AC3E}">
        <p14:creationId xmlns:p14="http://schemas.microsoft.com/office/powerpoint/2010/main" val="159085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0490"/>
            <a:ext cx="8229600" cy="668866"/>
          </a:xfrm>
        </p:spPr>
        <p:txBody>
          <a:bodyPr/>
          <a:lstStyle/>
          <a:p>
            <a:r>
              <a:rPr lang="en-US" b="1" dirty="0" smtClean="0"/>
              <a:t>Pig STREAM Command</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a:latin typeface="Franklin Gothic Book" charset="0"/>
              </a:rPr>
              <a:t>Pig streaming is a different implementation of </a:t>
            </a:r>
            <a:r>
              <a:rPr lang="en-US" dirty="0" err="1">
                <a:latin typeface="Franklin Gothic Book" charset="0"/>
              </a:rPr>
              <a:t>Hadoop</a:t>
            </a:r>
            <a:r>
              <a:rPr lang="en-US" dirty="0">
                <a:latin typeface="Franklin Gothic Book" charset="0"/>
              </a:rPr>
              <a:t> streaming. </a:t>
            </a:r>
          </a:p>
          <a:p>
            <a:r>
              <a:rPr lang="en-US" dirty="0">
                <a:latin typeface="Franklin Gothic Book" charset="0"/>
              </a:rPr>
              <a:t>The behavior is similar, but with Pig streaming you get the advantage of being able to manipulate and group the data before running it through the Python script. </a:t>
            </a:r>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22</a:t>
            </a:fld>
            <a:endParaRPr lang="en-US" sz="1000" b="0" dirty="0" smtClean="0">
              <a:latin typeface="Tahoma" charset="0"/>
            </a:endParaRPr>
          </a:p>
        </p:txBody>
      </p:sp>
    </p:spTree>
    <p:extLst>
      <p:ext uri="{BB962C8B-B14F-4D97-AF65-F5344CB8AC3E}">
        <p14:creationId xmlns:p14="http://schemas.microsoft.com/office/powerpoint/2010/main" val="3018781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0490"/>
            <a:ext cx="8229600" cy="668866"/>
          </a:xfrm>
        </p:spPr>
        <p:txBody>
          <a:bodyPr/>
          <a:lstStyle/>
          <a:p>
            <a:r>
              <a:rPr lang="en-US" b="1" dirty="0" smtClean="0"/>
              <a:t>Pig STREAM Command</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pPr>
              <a:defRPr/>
            </a:pPr>
            <a:r>
              <a:rPr lang="en-US" dirty="0">
                <a:latin typeface="Franklin Gothic Book" charset="0"/>
              </a:rPr>
              <a:t>The Pig STREAM command sends data to an external script or program. The syntax looks like:</a:t>
            </a:r>
          </a:p>
          <a:p>
            <a:pPr lvl="1">
              <a:defRPr/>
            </a:pPr>
            <a:r>
              <a:rPr lang="en-US" sz="2000" dirty="0">
                <a:latin typeface="Franklin Gothic Book" charset="0"/>
              </a:rPr>
              <a:t>alias = STREAM alias [, alias …] THROUGH {`command` | </a:t>
            </a:r>
            <a:r>
              <a:rPr lang="en-US" sz="2000" dirty="0" err="1">
                <a:latin typeface="Franklin Gothic Book" charset="0"/>
              </a:rPr>
              <a:t>cmd_alias</a:t>
            </a:r>
            <a:r>
              <a:rPr lang="de-DE" sz="2000" dirty="0">
                <a:latin typeface="Franklin Gothic Book" charset="0"/>
              </a:rPr>
              <a:t>} [AS </a:t>
            </a:r>
            <a:r>
              <a:rPr lang="de-DE" sz="2000" dirty="0" err="1">
                <a:latin typeface="Franklin Gothic Book" charset="0"/>
              </a:rPr>
              <a:t>schema</a:t>
            </a:r>
            <a:r>
              <a:rPr lang="de-DE" sz="2000" dirty="0">
                <a:latin typeface="Franklin Gothic Book" charset="0"/>
              </a:rPr>
              <a:t>] ;</a:t>
            </a:r>
            <a:endParaRPr lang="en-US" sz="2000" dirty="0">
              <a:latin typeface="Franklin Gothic Book" charset="0"/>
            </a:endParaRPr>
          </a:p>
          <a:p>
            <a:pPr lvl="1">
              <a:defRPr/>
            </a:pPr>
            <a:r>
              <a:rPr lang="en-US" sz="2000" dirty="0">
                <a:latin typeface="Franklin Gothic Book" charset="0"/>
              </a:rPr>
              <a:t>E.g., x = LOAD </a:t>
            </a:r>
            <a:r>
              <a:rPr lang="en-US" sz="2000" dirty="0" smtClean="0">
                <a:latin typeface="Franklin Gothic Book" charset="0"/>
              </a:rPr>
              <a:t>’311_data'</a:t>
            </a:r>
            <a:r>
              <a:rPr lang="en-US" sz="2000" dirty="0">
                <a:latin typeface="Franklin Gothic Book" charset="0"/>
              </a:rPr>
              <a:t>;</a:t>
            </a:r>
          </a:p>
          <a:p>
            <a:pPr marL="457200" lvl="1" indent="0">
              <a:buFont typeface="Courier New" charset="0"/>
              <a:buNone/>
              <a:defRPr/>
            </a:pPr>
            <a:r>
              <a:rPr lang="en-US" sz="2000" dirty="0">
                <a:latin typeface="Franklin Gothic Book" charset="0"/>
              </a:rPr>
              <a:t>            result = STREAM x THROUGH </a:t>
            </a:r>
            <a:r>
              <a:rPr lang="en-US" sz="2000" dirty="0" smtClean="0">
                <a:latin typeface="Franklin Gothic Book" charset="0"/>
              </a:rPr>
              <a:t>`</a:t>
            </a:r>
            <a:r>
              <a:rPr lang="en-US" sz="2000" dirty="0" err="1" smtClean="0"/>
              <a:t>kmeans</a:t>
            </a:r>
            <a:r>
              <a:rPr lang="en-US" sz="2000" dirty="0" smtClean="0">
                <a:latin typeface="Franklin Gothic Book" charset="0"/>
              </a:rPr>
              <a:t>`</a:t>
            </a:r>
            <a:r>
              <a:rPr lang="en-US" sz="2000" dirty="0">
                <a:latin typeface="Franklin Gothic Book" charset="0"/>
              </a:rPr>
              <a:t>; </a:t>
            </a:r>
            <a:endParaRPr lang="en-US" dirty="0">
              <a:latin typeface="Franklin Gothic Book" charset="0"/>
            </a:endParaRPr>
          </a:p>
          <a:p>
            <a:endParaRPr lang="en-US" dirty="0">
              <a:latin typeface="Franklin Gothic Book" charset="0"/>
            </a:endParaRPr>
          </a:p>
          <a:p>
            <a:r>
              <a:rPr lang="en-US" dirty="0" smtClean="0"/>
              <a:t>Defining a streaming alias</a:t>
            </a:r>
          </a:p>
          <a:p>
            <a:pPr lvl="1"/>
            <a:r>
              <a:rPr lang="en-US" dirty="0"/>
              <a:t> </a:t>
            </a:r>
            <a:r>
              <a:rPr lang="en-US" dirty="0" smtClean="0"/>
              <a:t>Use the DEFINE command to assign an alias to a streaming command. </a:t>
            </a:r>
          </a:p>
          <a:p>
            <a:pPr lvl="1"/>
            <a:r>
              <a:rPr lang="en-US" b="1" dirty="0" smtClean="0"/>
              <a:t>DEFINE </a:t>
            </a:r>
            <a:r>
              <a:rPr lang="en-US" b="1" dirty="0" err="1" smtClean="0"/>
              <a:t>kmeans</a:t>
            </a:r>
            <a:r>
              <a:rPr lang="en-US" b="1" dirty="0" smtClean="0"/>
              <a:t> </a:t>
            </a:r>
            <a:r>
              <a:rPr lang="en-US" b="1" dirty="0"/>
              <a:t>`</a:t>
            </a:r>
            <a:r>
              <a:rPr lang="en-US" b="1" dirty="0" smtClean="0"/>
              <a:t>kmeans311.py` SHIP (‘kmeans311.py’)</a:t>
            </a:r>
          </a:p>
          <a:p>
            <a:pPr lvl="1"/>
            <a:r>
              <a:rPr lang="en-US" dirty="0"/>
              <a:t>S</a:t>
            </a:r>
            <a:r>
              <a:rPr lang="en-US" dirty="0" smtClean="0"/>
              <a:t>pecify files that are needed on the worker nodes when using Pig streaming.</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23</a:t>
            </a:fld>
            <a:endParaRPr lang="en-US" sz="1000" b="0" dirty="0" smtClean="0">
              <a:latin typeface="Tahoma" charset="0"/>
            </a:endParaRPr>
          </a:p>
        </p:txBody>
      </p:sp>
    </p:spTree>
    <p:extLst>
      <p:ext uri="{BB962C8B-B14F-4D97-AF65-F5344CB8AC3E}">
        <p14:creationId xmlns:p14="http://schemas.microsoft.com/office/powerpoint/2010/main" val="2203571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5818"/>
            <a:ext cx="8229600" cy="668866"/>
          </a:xfrm>
        </p:spPr>
        <p:txBody>
          <a:bodyPr/>
          <a:lstStyle/>
          <a:p>
            <a:r>
              <a:rPr lang="en-US" b="1" dirty="0" smtClean="0"/>
              <a:t>Implementing K-Means clustering on Hadoop for 311 Data</a:t>
            </a:r>
            <a:endParaRPr lang="en-US" b="1" dirty="0"/>
          </a:p>
        </p:txBody>
      </p:sp>
      <p:sp>
        <p:nvSpPr>
          <p:cNvPr id="3" name="Content Placeholder 2"/>
          <p:cNvSpPr>
            <a:spLocks noGrp="1"/>
          </p:cNvSpPr>
          <p:nvPr>
            <p:ph idx="1"/>
          </p:nvPr>
        </p:nvSpPr>
        <p:spPr>
          <a:xfrm>
            <a:off x="292100" y="2285999"/>
            <a:ext cx="8686800" cy="4804833"/>
          </a:xfrm>
        </p:spPr>
        <p:txBody>
          <a:bodyPr>
            <a:normAutofit/>
          </a:bodyPr>
          <a:lstStyle/>
          <a:p>
            <a:r>
              <a:rPr lang="en-US" sz="3200" dirty="0" smtClean="0"/>
              <a:t>Objective: </a:t>
            </a:r>
          </a:p>
          <a:p>
            <a:pPr lvl="1"/>
            <a:r>
              <a:rPr lang="en-US" sz="2800" dirty="0" smtClean="0"/>
              <a:t>Run a Pig script that streams data through a Python script.</a:t>
            </a:r>
          </a:p>
          <a:p>
            <a:pPr lvl="1"/>
            <a:r>
              <a:rPr lang="en-US" sz="2800" dirty="0" smtClean="0"/>
              <a:t>Use Scikit-Learn to generate a K-Means clustering for 311 Data.</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24</a:t>
            </a:fld>
            <a:endParaRPr lang="en-US" sz="1000" b="0" dirty="0" smtClean="0">
              <a:latin typeface="Tahoma" charset="0"/>
            </a:endParaRPr>
          </a:p>
        </p:txBody>
      </p:sp>
    </p:spTree>
    <p:extLst>
      <p:ext uri="{BB962C8B-B14F-4D97-AF65-F5344CB8AC3E}">
        <p14:creationId xmlns:p14="http://schemas.microsoft.com/office/powerpoint/2010/main" val="1377957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The 311 Dataset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25</a:t>
            </a:fld>
            <a:endParaRPr lang="en-US" sz="1000" b="0" dirty="0" smtClean="0">
              <a:latin typeface="Tahoma" charset="0"/>
            </a:endParaRPr>
          </a:p>
        </p:txBody>
      </p:sp>
      <p:sp>
        <p:nvSpPr>
          <p:cNvPr id="14" name="Content Placeholder 13"/>
          <p:cNvSpPr>
            <a:spLocks noGrp="1"/>
          </p:cNvSpPr>
          <p:nvPr>
            <p:ph idx="1"/>
          </p:nvPr>
        </p:nvSpPr>
        <p:spPr>
          <a:xfrm>
            <a:off x="548640" y="1600200"/>
            <a:ext cx="8229600" cy="4525963"/>
          </a:xfrm>
        </p:spPr>
        <p:txBody>
          <a:bodyPr/>
          <a:lstStyle/>
          <a:p>
            <a:r>
              <a:rPr lang="en-US" dirty="0" smtClean="0"/>
              <a:t>311 is for non-emergency services.</a:t>
            </a:r>
          </a:p>
          <a:p>
            <a:r>
              <a:rPr lang="en-US" dirty="0" smtClean="0"/>
              <a:t>Improved </a:t>
            </a:r>
            <a:r>
              <a:rPr lang="en-US" dirty="0"/>
              <a:t>customer </a:t>
            </a:r>
            <a:r>
              <a:rPr lang="en-US" dirty="0" smtClean="0"/>
              <a:t>service for city departments and governmental agencies</a:t>
            </a:r>
          </a:p>
          <a:p>
            <a:r>
              <a:rPr lang="en-US" dirty="0" smtClean="0"/>
              <a:t>Service requests:</a:t>
            </a:r>
          </a:p>
          <a:p>
            <a:pPr lvl="1"/>
            <a:r>
              <a:rPr lang="en-US" dirty="0" smtClean="0"/>
              <a:t>Graffiti Removal, Vacant and Abandoned Buildings, Pot Holes, etc.</a:t>
            </a:r>
          </a:p>
          <a:p>
            <a:r>
              <a:rPr lang="en-US" dirty="0">
                <a:latin typeface="Franklin Gothic Book" charset="0"/>
              </a:rPr>
              <a:t>ID, Date, Request service, Latitude, Longitude</a:t>
            </a:r>
          </a:p>
          <a:p>
            <a:endParaRPr lang="en-US" dirty="0"/>
          </a:p>
        </p:txBody>
      </p:sp>
      <p:sp>
        <p:nvSpPr>
          <p:cNvPr id="42" name="TextBox 41"/>
          <p:cNvSpPr txBox="1"/>
          <p:nvPr/>
        </p:nvSpPr>
        <p:spPr>
          <a:xfrm>
            <a:off x="219769" y="6453775"/>
            <a:ext cx="8686800" cy="276999"/>
          </a:xfrm>
          <a:prstGeom prst="rect">
            <a:avLst/>
          </a:prstGeom>
          <a:noFill/>
        </p:spPr>
        <p:txBody>
          <a:bodyPr wrap="square" rtlCol="0">
            <a:spAutoFit/>
          </a:bodyPr>
          <a:lstStyle/>
          <a:p>
            <a:r>
              <a:rPr lang="en-US" sz="1200" dirty="0" smtClean="0">
                <a:solidFill>
                  <a:srgbClr val="000000"/>
                </a:solidFill>
                <a:latin typeface="+mj-lt"/>
              </a:rPr>
              <a:t>311 City Services – </a:t>
            </a:r>
            <a:r>
              <a:rPr lang="en-US" sz="1200" dirty="0">
                <a:solidFill>
                  <a:srgbClr val="000000"/>
                </a:solidFill>
                <a:latin typeface="+mj-lt"/>
              </a:rPr>
              <a:t>http://</a:t>
            </a:r>
            <a:r>
              <a:rPr lang="en-US" sz="1200" dirty="0" err="1">
                <a:solidFill>
                  <a:srgbClr val="000000"/>
                </a:solidFill>
                <a:latin typeface="+mj-lt"/>
              </a:rPr>
              <a:t>www.cityofchicago.org</a:t>
            </a:r>
            <a:r>
              <a:rPr lang="en-US" sz="1200" dirty="0">
                <a:solidFill>
                  <a:srgbClr val="000000"/>
                </a:solidFill>
                <a:latin typeface="+mj-lt"/>
              </a:rPr>
              <a:t>/city/en/</a:t>
            </a:r>
            <a:r>
              <a:rPr lang="en-US" sz="1200" dirty="0" err="1">
                <a:solidFill>
                  <a:srgbClr val="000000"/>
                </a:solidFill>
                <a:latin typeface="+mj-lt"/>
              </a:rPr>
              <a:t>depts</a:t>
            </a:r>
            <a:r>
              <a:rPr lang="en-US" sz="1200" dirty="0">
                <a:solidFill>
                  <a:srgbClr val="000000"/>
                </a:solidFill>
                <a:latin typeface="+mj-lt"/>
              </a:rPr>
              <a:t>/311.html</a:t>
            </a:r>
          </a:p>
        </p:txBody>
      </p:sp>
      <p:graphicFrame>
        <p:nvGraphicFramePr>
          <p:cNvPr id="3" name="Object 2"/>
          <p:cNvGraphicFramePr>
            <a:graphicFrameLocks noChangeAspect="1"/>
          </p:cNvGraphicFramePr>
          <p:nvPr>
            <p:extLst/>
          </p:nvPr>
        </p:nvGraphicFramePr>
        <p:xfrm>
          <a:off x="1013068" y="4130310"/>
          <a:ext cx="5864469" cy="2202823"/>
        </p:xfrm>
        <a:graphic>
          <a:graphicData uri="http://schemas.openxmlformats.org/presentationml/2006/ole">
            <mc:AlternateContent xmlns:mc="http://schemas.openxmlformats.org/markup-compatibility/2006">
              <mc:Choice xmlns:v="urn:schemas-microsoft-com:vml" Requires="v">
                <p:oleObj spid="_x0000_s2120" name="Worksheet" r:id="rId4" imgW="5105400" imgH="1917700" progId="Excel.Sheet.12">
                  <p:embed/>
                </p:oleObj>
              </mc:Choice>
              <mc:Fallback>
                <p:oleObj name="Worksheet" r:id="rId4" imgW="5105400" imgH="1917700" progId="Excel.Sheet.12">
                  <p:embed/>
                  <p:pic>
                    <p:nvPicPr>
                      <p:cNvPr id="0" name=""/>
                      <p:cNvPicPr/>
                      <p:nvPr/>
                    </p:nvPicPr>
                    <p:blipFill>
                      <a:blip r:embed="rId5"/>
                      <a:stretch>
                        <a:fillRect/>
                      </a:stretch>
                    </p:blipFill>
                    <p:spPr>
                      <a:xfrm>
                        <a:off x="1013068" y="4130310"/>
                        <a:ext cx="5864469" cy="2202823"/>
                      </a:xfrm>
                      <a:prstGeom prst="rect">
                        <a:avLst/>
                      </a:prstGeom>
                    </p:spPr>
                  </p:pic>
                </p:oleObj>
              </mc:Fallback>
            </mc:AlternateContent>
          </a:graphicData>
        </a:graphic>
      </p:graphicFrame>
    </p:spTree>
    <p:extLst>
      <p:ext uri="{BB962C8B-B14F-4D97-AF65-F5344CB8AC3E}">
        <p14:creationId xmlns:p14="http://schemas.microsoft.com/office/powerpoint/2010/main" val="1880319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954"/>
            <a:ext cx="8229600" cy="668866"/>
          </a:xfrm>
        </p:spPr>
        <p:txBody>
          <a:bodyPr/>
          <a:lstStyle/>
          <a:p>
            <a:pPr>
              <a:lnSpc>
                <a:spcPct val="100000"/>
              </a:lnSpc>
            </a:pPr>
            <a:r>
              <a:rPr lang="en-US" sz="3200" b="1" dirty="0" smtClean="0"/>
              <a:t>Python code to implement the K-Means clustering algorithm</a:t>
            </a:r>
            <a:endParaRPr lang="en-US" sz="3200"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26</a:t>
            </a:fld>
            <a:endParaRPr lang="en-US" sz="1000" b="0" dirty="0" smtClean="0">
              <a:latin typeface="Tahoma" charset="0"/>
            </a:endParaRPr>
          </a:p>
        </p:txBody>
      </p:sp>
      <p:pic>
        <p:nvPicPr>
          <p:cNvPr id="7" name="Picture 6" descr="kme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23" y="1713350"/>
            <a:ext cx="5951557" cy="5008125"/>
          </a:xfrm>
          <a:prstGeom prst="rect">
            <a:avLst/>
          </a:prstGeom>
        </p:spPr>
      </p:pic>
    </p:spTree>
    <p:extLst>
      <p:ext uri="{BB962C8B-B14F-4D97-AF65-F5344CB8AC3E}">
        <p14:creationId xmlns:p14="http://schemas.microsoft.com/office/powerpoint/2010/main" val="4927966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954"/>
            <a:ext cx="8229600" cy="668866"/>
          </a:xfrm>
        </p:spPr>
        <p:txBody>
          <a:bodyPr/>
          <a:lstStyle/>
          <a:p>
            <a:pPr>
              <a:lnSpc>
                <a:spcPct val="100000"/>
              </a:lnSpc>
            </a:pPr>
            <a:r>
              <a:rPr lang="en-US" sz="3200" b="1" dirty="0" smtClean="0"/>
              <a:t>Stream the data through a clustering algorithm using Pig streaming</a:t>
            </a:r>
            <a:endParaRPr lang="en-US" sz="3200" b="1" dirty="0"/>
          </a:p>
        </p:txBody>
      </p:sp>
      <p:sp>
        <p:nvSpPr>
          <p:cNvPr id="3" name="Content Placeholder 2"/>
          <p:cNvSpPr>
            <a:spLocks noGrp="1"/>
          </p:cNvSpPr>
          <p:nvPr>
            <p:ph idx="1"/>
          </p:nvPr>
        </p:nvSpPr>
        <p:spPr>
          <a:xfrm>
            <a:off x="194410" y="1875689"/>
            <a:ext cx="8851900" cy="4804833"/>
          </a:xfrm>
        </p:spPr>
        <p:txBody>
          <a:bodyPr>
            <a:normAutofit fontScale="92500"/>
          </a:bodyPr>
          <a:lstStyle/>
          <a:p>
            <a:r>
              <a:rPr lang="en-US" dirty="0">
                <a:latin typeface="Franklin Gothic Book" charset="0"/>
              </a:rPr>
              <a:t>define kmeans311  `/</a:t>
            </a:r>
            <a:r>
              <a:rPr lang="en-US" dirty="0" err="1">
                <a:latin typeface="Franklin Gothic Book" charset="0"/>
              </a:rPr>
              <a:t>sw</a:t>
            </a:r>
            <a:r>
              <a:rPr lang="en-US" dirty="0">
                <a:latin typeface="Franklin Gothic Book" charset="0"/>
              </a:rPr>
              <a:t>/anaconda/bin/python kmeans311.py` ship ('kmeans311.py');</a:t>
            </a:r>
          </a:p>
          <a:p>
            <a:r>
              <a:rPr lang="en-US" dirty="0">
                <a:latin typeface="Franklin Gothic Book" charset="0"/>
              </a:rPr>
              <a:t>raw = LOAD </a:t>
            </a:r>
            <a:r>
              <a:rPr lang="en-US" dirty="0" smtClean="0">
                <a:latin typeface="Franklin Gothic Book" charset="0"/>
              </a:rPr>
              <a:t>’311_data.csv</a:t>
            </a:r>
            <a:r>
              <a:rPr lang="en-US" dirty="0">
                <a:latin typeface="Franklin Gothic Book" charset="0"/>
              </a:rPr>
              <a:t>' USING </a:t>
            </a:r>
            <a:r>
              <a:rPr lang="en-US" dirty="0" err="1">
                <a:latin typeface="Franklin Gothic Book" charset="0"/>
              </a:rPr>
              <a:t>PigStorage</a:t>
            </a:r>
            <a:r>
              <a:rPr lang="en-US" dirty="0">
                <a:latin typeface="Franklin Gothic Book" charset="0"/>
              </a:rPr>
              <a:t>(',') AS (id:chararray,time:chararray,request:chararray,Lat:double,Lon:double); </a:t>
            </a:r>
          </a:p>
          <a:p>
            <a:r>
              <a:rPr lang="en-US" dirty="0">
                <a:latin typeface="Franklin Gothic Book" charset="0"/>
              </a:rPr>
              <a:t>step0 = FILTER raw BY </a:t>
            </a:r>
            <a:r>
              <a:rPr lang="en-US" dirty="0" smtClean="0">
                <a:latin typeface="Franklin Gothic Book" charset="0"/>
              </a:rPr>
              <a:t>time </a:t>
            </a:r>
            <a:r>
              <a:rPr lang="en-US" dirty="0">
                <a:latin typeface="Franklin Gothic Book" charset="0"/>
              </a:rPr>
              <a:t>!= 'null' AND time != '';</a:t>
            </a:r>
          </a:p>
          <a:p>
            <a:r>
              <a:rPr lang="en-US" dirty="0">
                <a:latin typeface="Franklin Gothic Book" charset="0"/>
              </a:rPr>
              <a:t>step1 = FILTER step0 BY $0 is not null; </a:t>
            </a:r>
          </a:p>
          <a:p>
            <a:r>
              <a:rPr lang="en-US" dirty="0">
                <a:latin typeface="Franklin Gothic Book" charset="0"/>
              </a:rPr>
              <a:t>step2 = FILTER step1 BY $1 is not null;</a:t>
            </a:r>
          </a:p>
          <a:p>
            <a:r>
              <a:rPr lang="en-US" dirty="0">
                <a:latin typeface="Franklin Gothic Book" charset="0"/>
              </a:rPr>
              <a:t>step3 = FILTER step2 BY $2 is not null and $2 MATCHES 'Alley Light Out’;</a:t>
            </a:r>
          </a:p>
          <a:p>
            <a:r>
              <a:rPr lang="en-US" dirty="0">
                <a:latin typeface="Franklin Gothic Book" charset="0"/>
              </a:rPr>
              <a:t>step4 = FOREACH step3 GENERATE $0,$1,$2,$3,$4;</a:t>
            </a:r>
          </a:p>
          <a:p>
            <a:r>
              <a:rPr lang="en-US" dirty="0">
                <a:latin typeface="Franklin Gothic Book" charset="0"/>
              </a:rPr>
              <a:t>result = stream step4 through kmeans311;</a:t>
            </a:r>
          </a:p>
          <a:p>
            <a:r>
              <a:rPr lang="en-US" dirty="0">
                <a:latin typeface="Franklin Gothic Book" charset="0"/>
              </a:rPr>
              <a:t>store result into '</a:t>
            </a:r>
            <a:r>
              <a:rPr lang="en-US" dirty="0" err="1">
                <a:latin typeface="Franklin Gothic Book" charset="0"/>
              </a:rPr>
              <a:t>kmeans_output</a:t>
            </a:r>
            <a:r>
              <a:rPr lang="en-US" dirty="0">
                <a:latin typeface="Franklin Gothic Book" charset="0"/>
              </a:rPr>
              <a:t>';</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27</a:t>
            </a:fld>
            <a:endParaRPr lang="en-US" sz="1000" b="0" dirty="0" smtClean="0">
              <a:latin typeface="Tahoma" charset="0"/>
            </a:endParaRPr>
          </a:p>
        </p:txBody>
      </p:sp>
    </p:spTree>
    <p:extLst>
      <p:ext uri="{BB962C8B-B14F-4D97-AF65-F5344CB8AC3E}">
        <p14:creationId xmlns:p14="http://schemas.microsoft.com/office/powerpoint/2010/main" val="1330433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4"/>
            <a:ext cx="8229600" cy="668866"/>
          </a:xfrm>
        </p:spPr>
        <p:txBody>
          <a:bodyPr/>
          <a:lstStyle/>
          <a:p>
            <a:pPr>
              <a:lnSpc>
                <a:spcPct val="100000"/>
              </a:lnSpc>
            </a:pPr>
            <a:r>
              <a:rPr lang="en-US" b="1" dirty="0" smtClean="0"/>
              <a:t>K-Means Clustering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Step </a:t>
            </a:r>
            <a:r>
              <a:rPr lang="en-US" dirty="0"/>
              <a:t>1</a:t>
            </a:r>
            <a:r>
              <a:rPr lang="en-US" dirty="0" smtClean="0"/>
              <a:t>: Put the data in HDFS</a:t>
            </a:r>
          </a:p>
          <a:p>
            <a:pPr lvl="1"/>
            <a:r>
              <a:rPr lang="en-US" b="1" dirty="0" smtClean="0"/>
              <a:t>$</a:t>
            </a:r>
            <a:r>
              <a:rPr lang="en-US" b="1" dirty="0" err="1" smtClean="0"/>
              <a:t>hdfs</a:t>
            </a:r>
            <a:r>
              <a:rPr lang="en-US" b="1" dirty="0" smtClean="0"/>
              <a:t>  </a:t>
            </a:r>
            <a:r>
              <a:rPr lang="en-US" b="1" dirty="0" err="1" smtClean="0"/>
              <a:t>dfs</a:t>
            </a:r>
            <a:r>
              <a:rPr lang="en-US" b="1" dirty="0" smtClean="0"/>
              <a:t>  -</a:t>
            </a:r>
            <a:r>
              <a:rPr lang="en-US" b="1" dirty="0" err="1" smtClean="0"/>
              <a:t>copyFromLocal</a:t>
            </a:r>
            <a:r>
              <a:rPr lang="en-US" b="1" dirty="0" smtClean="0"/>
              <a:t>  311_data.csv</a:t>
            </a:r>
          </a:p>
          <a:p>
            <a:r>
              <a:rPr lang="en-US" dirty="0" smtClean="0"/>
              <a:t>Step 2: Run the Pig Script</a:t>
            </a:r>
          </a:p>
          <a:p>
            <a:pPr lvl="1"/>
            <a:r>
              <a:rPr lang="en-US" b="1" dirty="0" smtClean="0"/>
              <a:t>$pig kmeans311.pig</a:t>
            </a:r>
          </a:p>
          <a:p>
            <a:pPr lvl="1"/>
            <a:r>
              <a:rPr lang="en-US" dirty="0" smtClean="0"/>
              <a:t>Verify the output files were created in the </a:t>
            </a:r>
            <a:r>
              <a:rPr lang="en-US" dirty="0" err="1" smtClean="0"/>
              <a:t>kmeans_output</a:t>
            </a:r>
            <a:r>
              <a:rPr lang="en-US" dirty="0" smtClean="0"/>
              <a:t> folder in HDFS</a:t>
            </a:r>
          </a:p>
          <a:p>
            <a:pPr lvl="1"/>
            <a:r>
              <a:rPr lang="en-US" b="1" dirty="0" smtClean="0"/>
              <a:t>$</a:t>
            </a:r>
            <a:r>
              <a:rPr lang="en-US" b="1" dirty="0" err="1" smtClean="0"/>
              <a:t>hdfs</a:t>
            </a:r>
            <a:r>
              <a:rPr lang="en-US" b="1" dirty="0" smtClean="0"/>
              <a:t> </a:t>
            </a:r>
            <a:r>
              <a:rPr lang="en-US" b="1" dirty="0" err="1" smtClean="0"/>
              <a:t>dfs</a:t>
            </a:r>
            <a:r>
              <a:rPr lang="en-US" b="1" dirty="0" smtClean="0"/>
              <a:t> -ls </a:t>
            </a:r>
            <a:r>
              <a:rPr lang="en-US" b="1" dirty="0" err="1" smtClean="0"/>
              <a:t>kmeans_output</a:t>
            </a:r>
            <a:endParaRPr lang="en-US" b="1" dirty="0" smtClean="0"/>
          </a:p>
          <a:p>
            <a:pPr lvl="1"/>
            <a:r>
              <a:rPr lang="en-US" dirty="0" smtClean="0"/>
              <a:t>Takes </a:t>
            </a:r>
            <a:r>
              <a:rPr lang="en-US" dirty="0"/>
              <a:t>a source directory files as input and concatenates files in </a:t>
            </a:r>
            <a:r>
              <a:rPr lang="en-US" dirty="0" err="1"/>
              <a:t>src</a:t>
            </a:r>
            <a:r>
              <a:rPr lang="en-US" dirty="0"/>
              <a:t> into the destination local file.</a:t>
            </a:r>
            <a:endParaRPr lang="en-US" b="1" dirty="0"/>
          </a:p>
          <a:p>
            <a:pPr lvl="1"/>
            <a:r>
              <a:rPr lang="en-US" b="1" dirty="0"/>
              <a:t>$</a:t>
            </a:r>
            <a:r>
              <a:rPr lang="en-US" b="1" dirty="0" err="1" smtClean="0"/>
              <a:t>hdfs</a:t>
            </a:r>
            <a:r>
              <a:rPr lang="en-US" b="1" dirty="0" smtClean="0"/>
              <a:t> </a:t>
            </a:r>
            <a:r>
              <a:rPr lang="en-US" b="1" dirty="0" err="1" smtClean="0"/>
              <a:t>dfs</a:t>
            </a:r>
            <a:r>
              <a:rPr lang="en-US" b="1" dirty="0" smtClean="0"/>
              <a:t> -</a:t>
            </a:r>
            <a:r>
              <a:rPr lang="en-US" b="1" dirty="0" err="1" smtClean="0"/>
              <a:t>getmerge</a:t>
            </a:r>
            <a:r>
              <a:rPr lang="en-US" b="1" dirty="0" smtClean="0"/>
              <a:t> </a:t>
            </a:r>
            <a:r>
              <a:rPr lang="en-US" b="1" dirty="0" err="1" smtClean="0"/>
              <a:t>kmeans_output</a:t>
            </a:r>
            <a:r>
              <a:rPr lang="en-US" b="1" dirty="0" smtClean="0"/>
              <a:t> kmeans.csv</a:t>
            </a:r>
            <a:endParaRPr lang="en-US" b="1" dirty="0"/>
          </a:p>
          <a:p>
            <a:pPr lvl="1"/>
            <a:endParaRPr lang="en-US"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28</a:t>
            </a:fld>
            <a:endParaRPr lang="en-US" sz="1000" b="0" dirty="0" smtClean="0">
              <a:latin typeface="Tahoma" charset="0"/>
            </a:endParaRPr>
          </a:p>
        </p:txBody>
      </p:sp>
    </p:spTree>
    <p:extLst>
      <p:ext uri="{BB962C8B-B14F-4D97-AF65-F5344CB8AC3E}">
        <p14:creationId xmlns:p14="http://schemas.microsoft.com/office/powerpoint/2010/main" val="1525813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4"/>
            <a:ext cx="8229600" cy="668866"/>
          </a:xfrm>
        </p:spPr>
        <p:txBody>
          <a:bodyPr/>
          <a:lstStyle/>
          <a:p>
            <a:pPr>
              <a:lnSpc>
                <a:spcPct val="100000"/>
              </a:lnSpc>
            </a:pPr>
            <a:r>
              <a:rPr lang="en-US" b="1" dirty="0"/>
              <a:t>Exercise 3: </a:t>
            </a:r>
            <a:r>
              <a:rPr lang="en-US" b="1" dirty="0" smtClean="0"/>
              <a:t>K-Means Clustering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latin typeface="Franklin Gothic Book" charset="0"/>
              </a:rPr>
              <a:t>Step 4:  View the result </a:t>
            </a:r>
          </a:p>
          <a:p>
            <a:pPr lvl="1"/>
            <a:r>
              <a:rPr lang="en-US" b="1" dirty="0" smtClean="0"/>
              <a:t>$tail </a:t>
            </a:r>
            <a:r>
              <a:rPr lang="en-US" b="1" dirty="0" err="1" smtClean="0"/>
              <a:t>kmeans.csv</a:t>
            </a:r>
            <a:endParaRPr lang="en-US" b="1" dirty="0" smtClean="0"/>
          </a:p>
          <a:p>
            <a:pPr lvl="1"/>
            <a:r>
              <a:rPr lang="en-US" dirty="0" smtClean="0"/>
              <a:t>K-Means clustering for Graffiti removal requests from 01/15/2015 to 08/01/2014.</a:t>
            </a: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29</a:t>
            </a:fld>
            <a:endParaRPr lang="en-US" sz="1000" b="0" dirty="0" smtClean="0">
              <a:latin typeface="Tahoma" charset="0"/>
            </a:endParaRPr>
          </a:p>
        </p:txBody>
      </p:sp>
      <p:pic>
        <p:nvPicPr>
          <p:cNvPr id="5" name="Picture 4" descr="kcluste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99240"/>
            <a:ext cx="8118231" cy="2319494"/>
          </a:xfrm>
          <a:prstGeom prst="rect">
            <a:avLst/>
          </a:prstGeom>
        </p:spPr>
      </p:pic>
      <p:pic>
        <p:nvPicPr>
          <p:cNvPr id="7" name="Picture 6" descr="kclusterin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12" y="2032977"/>
            <a:ext cx="7132247" cy="5093677"/>
          </a:xfrm>
          <a:prstGeom prst="rect">
            <a:avLst/>
          </a:prstGeom>
        </p:spPr>
      </p:pic>
    </p:spTree>
    <p:extLst>
      <p:ext uri="{BB962C8B-B14F-4D97-AF65-F5344CB8AC3E}">
        <p14:creationId xmlns:p14="http://schemas.microsoft.com/office/powerpoint/2010/main" val="8638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Dataset: </a:t>
            </a:r>
            <a:r>
              <a:rPr lang="en-US" b="1" dirty="0" err="1" smtClean="0"/>
              <a:t>Safecast</a:t>
            </a:r>
            <a:r>
              <a:rPr lang="en-US" b="1" dirty="0" smtClean="0"/>
              <a:t> dataset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
        <p:nvSpPr>
          <p:cNvPr id="14" name="Content Placeholder 13"/>
          <p:cNvSpPr>
            <a:spLocks noGrp="1"/>
          </p:cNvSpPr>
          <p:nvPr>
            <p:ph idx="1"/>
          </p:nvPr>
        </p:nvSpPr>
        <p:spPr>
          <a:xfrm>
            <a:off x="548640" y="1600200"/>
            <a:ext cx="8229600" cy="4525963"/>
          </a:xfrm>
        </p:spPr>
        <p:txBody>
          <a:bodyPr/>
          <a:lstStyle/>
          <a:p>
            <a:endParaRPr lang="en-US" dirty="0"/>
          </a:p>
        </p:txBody>
      </p:sp>
      <p:pic>
        <p:nvPicPr>
          <p:cNvPr id="7" name="Picture 6" descr="safec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10" y="1600200"/>
            <a:ext cx="8260329" cy="3717265"/>
          </a:xfrm>
          <a:prstGeom prst="rect">
            <a:avLst/>
          </a:prstGeom>
        </p:spPr>
      </p:pic>
      <p:graphicFrame>
        <p:nvGraphicFramePr>
          <p:cNvPr id="5" name="Object 4"/>
          <p:cNvGraphicFramePr>
            <a:graphicFrameLocks noChangeAspect="1"/>
          </p:cNvGraphicFramePr>
          <p:nvPr>
            <p:extLst/>
          </p:nvPr>
        </p:nvGraphicFramePr>
        <p:xfrm>
          <a:off x="502964" y="4876356"/>
          <a:ext cx="8307581" cy="1619250"/>
        </p:xfrm>
        <a:graphic>
          <a:graphicData uri="http://schemas.openxmlformats.org/presentationml/2006/ole">
            <mc:AlternateContent xmlns:mc="http://schemas.openxmlformats.org/markup-compatibility/2006">
              <mc:Choice xmlns:v="urn:schemas-microsoft-com:vml" Requires="v">
                <p:oleObj spid="_x0000_s1096" name="Worksheet" r:id="rId5" imgW="12319000" imgH="2908300" progId="Excel.Sheet.12">
                  <p:embed/>
                </p:oleObj>
              </mc:Choice>
              <mc:Fallback>
                <p:oleObj name="Worksheet" r:id="rId5" imgW="12319000" imgH="2908300" progId="Excel.Sheet.12">
                  <p:embed/>
                  <p:pic>
                    <p:nvPicPr>
                      <p:cNvPr id="0" name=""/>
                      <p:cNvPicPr/>
                      <p:nvPr/>
                    </p:nvPicPr>
                    <p:blipFill>
                      <a:blip r:embed="rId6"/>
                      <a:stretch>
                        <a:fillRect/>
                      </a:stretch>
                    </p:blipFill>
                    <p:spPr>
                      <a:xfrm>
                        <a:off x="502964" y="4876356"/>
                        <a:ext cx="8307581" cy="1619250"/>
                      </a:xfrm>
                      <a:prstGeom prst="rect">
                        <a:avLst/>
                      </a:prstGeom>
                    </p:spPr>
                  </p:pic>
                </p:oleObj>
              </mc:Fallback>
            </mc:AlternateContent>
          </a:graphicData>
        </a:graphic>
      </p:graphicFrame>
      <p:sp>
        <p:nvSpPr>
          <p:cNvPr id="42" name="TextBox 41"/>
          <p:cNvSpPr txBox="1"/>
          <p:nvPr/>
        </p:nvSpPr>
        <p:spPr>
          <a:xfrm>
            <a:off x="257629" y="6544914"/>
            <a:ext cx="8686800" cy="276999"/>
          </a:xfrm>
          <a:prstGeom prst="rect">
            <a:avLst/>
          </a:prstGeom>
          <a:noFill/>
        </p:spPr>
        <p:txBody>
          <a:bodyPr wrap="square" rtlCol="0">
            <a:spAutoFit/>
          </a:bodyPr>
          <a:lstStyle/>
          <a:p>
            <a:r>
              <a:rPr lang="en-US" sz="1200" dirty="0" err="1" smtClean="0">
                <a:solidFill>
                  <a:srgbClr val="000000"/>
                </a:solidFill>
                <a:latin typeface="+mj-lt"/>
              </a:rPr>
              <a:t>Safecast</a:t>
            </a:r>
            <a:r>
              <a:rPr lang="en-US" sz="1200" dirty="0" smtClean="0">
                <a:solidFill>
                  <a:srgbClr val="000000"/>
                </a:solidFill>
                <a:latin typeface="+mj-lt"/>
              </a:rPr>
              <a:t> -- http</a:t>
            </a:r>
            <a:r>
              <a:rPr lang="en-US" sz="1200" dirty="0">
                <a:solidFill>
                  <a:srgbClr val="000000"/>
                </a:solidFill>
                <a:latin typeface="+mj-lt"/>
              </a:rPr>
              <a:t>://</a:t>
            </a:r>
            <a:r>
              <a:rPr lang="en-US" sz="1200" dirty="0" err="1">
                <a:solidFill>
                  <a:srgbClr val="000000"/>
                </a:solidFill>
                <a:latin typeface="+mj-lt"/>
              </a:rPr>
              <a:t>blog.safecast.org</a:t>
            </a:r>
            <a:endParaRPr lang="en-US" sz="1200" dirty="0">
              <a:solidFill>
                <a:srgbClr val="000000"/>
              </a:solidFill>
              <a:latin typeface="+mj-lt"/>
            </a:endParaRPr>
          </a:p>
        </p:txBody>
      </p:sp>
    </p:spTree>
    <p:extLst>
      <p:ext uri="{BB962C8B-B14F-4D97-AF65-F5344CB8AC3E}">
        <p14:creationId xmlns:p14="http://schemas.microsoft.com/office/powerpoint/2010/main" val="732108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Quiz</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A Python UDF must specify the Pig return type using the (             ) annotation. </a:t>
            </a:r>
          </a:p>
          <a:p>
            <a:endParaRPr lang="en-US" dirty="0" smtClean="0"/>
          </a:p>
          <a:p>
            <a:r>
              <a:rPr lang="en-US" dirty="0" smtClean="0"/>
              <a:t>True or False: The Pig stream command is enclosed in back ticks, not single quotes. </a:t>
            </a:r>
          </a:p>
          <a:p>
            <a:endParaRPr lang="en-US" dirty="0" smtClean="0"/>
          </a:p>
          <a:p>
            <a:r>
              <a:rPr lang="en-US" dirty="0" smtClean="0"/>
              <a:t>What does the “k” represent in the K-Means clustering algorithm?</a:t>
            </a:r>
          </a:p>
          <a:p>
            <a:endParaRPr lang="en-US" dirty="0">
              <a:latin typeface="Franklin Gothic Book" charset="0"/>
              <a:ea typeface="ＭＳ Ｐゴシック" charset="0"/>
            </a:endParaRPr>
          </a:p>
          <a:p>
            <a:pPr lvl="1"/>
            <a:endParaRPr lang="en-US" sz="1800" dirty="0">
              <a:latin typeface="Franklin Gothic Book" charset="0"/>
              <a:ea typeface="ＭＳ Ｐゴシック" charset="0"/>
            </a:endParaRPr>
          </a:p>
          <a:p>
            <a:pPr marL="914400" lvl="2" indent="0">
              <a:buNone/>
            </a:pPr>
            <a:endParaRPr lang="en-US" dirty="0">
              <a:latin typeface="Franklin Gothic Book" charset="0"/>
              <a:ea typeface="ＭＳ Ｐゴシック" charset="0"/>
            </a:endParaRP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30</a:t>
            </a:fld>
            <a:endParaRPr lang="en-US" sz="1000" b="0" dirty="0" smtClean="0">
              <a:latin typeface="Tahoma" charset="0"/>
            </a:endParaRPr>
          </a:p>
        </p:txBody>
      </p:sp>
    </p:spTree>
    <p:extLst>
      <p:ext uri="{BB962C8B-B14F-4D97-AF65-F5344CB8AC3E}">
        <p14:creationId xmlns:p14="http://schemas.microsoft.com/office/powerpoint/2010/main" val="968360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To be continued …</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sz="3200" dirty="0" smtClean="0"/>
              <a:t>Hadoop Streaming API with Python for Geospatial operations</a:t>
            </a:r>
          </a:p>
          <a:p>
            <a:pPr lvl="1"/>
            <a:r>
              <a:rPr lang="en-US" sz="2800" b="1" dirty="0" smtClean="0"/>
              <a:t>Spatial aggregation</a:t>
            </a:r>
            <a:endParaRPr lang="en-US" sz="2800" b="1" dirty="0"/>
          </a:p>
          <a:p>
            <a:pPr lvl="1"/>
            <a:r>
              <a:rPr lang="en-US" sz="2800" b="1" dirty="0" smtClean="0"/>
              <a:t>Point-in-Polygon</a:t>
            </a:r>
          </a:p>
          <a:p>
            <a:pPr lvl="1"/>
            <a:r>
              <a:rPr lang="en-US" sz="2800" b="1" dirty="0" smtClean="0"/>
              <a:t>Nearest Neighbor Search</a:t>
            </a:r>
          </a:p>
          <a:p>
            <a:pPr lvl="1"/>
            <a:r>
              <a:rPr lang="en-US" sz="2800" b="1" dirty="0" smtClean="0"/>
              <a:t>Spatial indexing</a:t>
            </a:r>
          </a:p>
          <a:p>
            <a:endParaRPr lang="en-US" dirty="0">
              <a:latin typeface="Franklin Gothic Book" charset="0"/>
              <a:ea typeface="ＭＳ Ｐゴシック" charset="0"/>
            </a:endParaRPr>
          </a:p>
          <a:p>
            <a:pPr lvl="1"/>
            <a:endParaRPr lang="en-US" sz="1800" dirty="0">
              <a:latin typeface="Franklin Gothic Book" charset="0"/>
              <a:ea typeface="ＭＳ Ｐゴシック" charset="0"/>
            </a:endParaRPr>
          </a:p>
          <a:p>
            <a:pPr marL="914400" lvl="2" indent="0">
              <a:buNone/>
            </a:pPr>
            <a:endParaRPr lang="en-US" dirty="0">
              <a:latin typeface="Franklin Gothic Book" charset="0"/>
              <a:ea typeface="ＭＳ Ｐゴシック" charset="0"/>
            </a:endParaRP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31</a:t>
            </a:fld>
            <a:endParaRPr lang="en-US" sz="1000" b="0" dirty="0" smtClean="0">
              <a:latin typeface="Tahoma" charset="0"/>
            </a:endParaRPr>
          </a:p>
        </p:txBody>
      </p:sp>
    </p:spTree>
    <p:extLst>
      <p:ext uri="{BB962C8B-B14F-4D97-AF65-F5344CB8AC3E}">
        <p14:creationId xmlns:p14="http://schemas.microsoft.com/office/powerpoint/2010/main" val="3599959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2627"/>
            <a:ext cx="8229600" cy="668866"/>
          </a:xfrm>
        </p:spPr>
        <p:txBody>
          <a:bodyPr/>
          <a:lstStyle/>
          <a:p>
            <a:r>
              <a:rPr lang="en-US" b="1" dirty="0" smtClean="0"/>
              <a:t>Making a heatmap based on radiation dataset</a:t>
            </a:r>
            <a:endParaRPr lang="en-US" b="1" dirty="0"/>
          </a:p>
        </p:txBody>
      </p:sp>
      <p:sp>
        <p:nvSpPr>
          <p:cNvPr id="3" name="Content Placeholder 2"/>
          <p:cNvSpPr>
            <a:spLocks noGrp="1"/>
          </p:cNvSpPr>
          <p:nvPr>
            <p:ph idx="1"/>
          </p:nvPr>
        </p:nvSpPr>
        <p:spPr>
          <a:xfrm>
            <a:off x="292100" y="2285999"/>
            <a:ext cx="8686800" cy="4804833"/>
          </a:xfrm>
        </p:spPr>
        <p:txBody>
          <a:bodyPr>
            <a:normAutofit/>
          </a:bodyPr>
          <a:lstStyle/>
          <a:p>
            <a:r>
              <a:rPr lang="en-US" dirty="0" smtClean="0"/>
              <a:t>Objective: </a:t>
            </a:r>
          </a:p>
          <a:p>
            <a:pPr lvl="1"/>
            <a:r>
              <a:rPr lang="en-US" dirty="0" smtClean="0"/>
              <a:t>We had implemented a heatmap (or density map) of New York taxi data with Python and Hadoop Streaming API.</a:t>
            </a:r>
          </a:p>
          <a:p>
            <a:pPr lvl="1"/>
            <a:r>
              <a:rPr lang="en-US" dirty="0" smtClean="0"/>
              <a:t>Use Pig to navigate through HDFS and explore a different dataset, with the same approach but easier implementation.</a:t>
            </a:r>
            <a:endParaRPr lang="en-US" dirty="0"/>
          </a:p>
          <a:p>
            <a:r>
              <a:rPr lang="en-US" dirty="0" smtClean="0"/>
              <a:t>If you want to get your hands on the illustrations:</a:t>
            </a:r>
          </a:p>
          <a:p>
            <a:pPr lvl="1"/>
            <a:r>
              <a:rPr lang="en-US" dirty="0" smtClean="0"/>
              <a:t>The materials (data and scripts) are stored in /</a:t>
            </a:r>
            <a:r>
              <a:rPr lang="en-US" dirty="0" err="1" smtClean="0"/>
              <a:t>gpfs_scratch</a:t>
            </a:r>
            <a:r>
              <a:rPr lang="en-US" dirty="0" smtClean="0"/>
              <a:t>/geog479/lecture7</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1281224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86" y="1243104"/>
            <a:ext cx="8229600" cy="668866"/>
          </a:xfrm>
        </p:spPr>
        <p:txBody>
          <a:bodyPr/>
          <a:lstStyle/>
          <a:p>
            <a:r>
              <a:rPr lang="en-US" b="1" dirty="0" smtClean="0"/>
              <a:t>The city of Koriyama, Japan</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pic>
        <p:nvPicPr>
          <p:cNvPr id="6" name="Picture 5" descr="koriy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9" y="2301274"/>
            <a:ext cx="4293161" cy="3032725"/>
          </a:xfrm>
          <a:prstGeom prst="rect">
            <a:avLst/>
          </a:prstGeom>
        </p:spPr>
      </p:pic>
      <p:pic>
        <p:nvPicPr>
          <p:cNvPr id="15" name="Picture 2" descr="gr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8170" y="4025279"/>
            <a:ext cx="3185251" cy="2832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7" descr="C:\진영\프로젝트\PNG모으기\화살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989" y="2945655"/>
            <a:ext cx="2873138" cy="107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3"/>
          <p:cNvSpPr txBox="1">
            <a:spLocks noChangeArrowheads="1"/>
          </p:cNvSpPr>
          <p:nvPr/>
        </p:nvSpPr>
        <p:spPr bwMode="auto">
          <a:xfrm>
            <a:off x="6393421" y="2216367"/>
            <a:ext cx="2293379" cy="2862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((0,0), 120.97 </a:t>
            </a:r>
            <a:r>
              <a:rPr lang="en-US" sz="1800" dirty="0" err="1"/>
              <a:t>cpm</a:t>
            </a:r>
            <a:r>
              <a:rPr lang="en-US" sz="1800" dirty="0"/>
              <a:t>)</a:t>
            </a:r>
          </a:p>
          <a:p>
            <a:pPr eaLnBrk="1" hangingPunct="1"/>
            <a:r>
              <a:rPr lang="en-US" sz="1800" dirty="0"/>
              <a:t>((0,1),   93.77 </a:t>
            </a:r>
            <a:r>
              <a:rPr lang="en-US" sz="1800" dirty="0" err="1"/>
              <a:t>cpm</a:t>
            </a:r>
            <a:r>
              <a:rPr lang="en-US" sz="1800" dirty="0"/>
              <a:t>)</a:t>
            </a:r>
          </a:p>
          <a:p>
            <a:pPr eaLnBrk="1" hangingPunct="1"/>
            <a:r>
              <a:rPr lang="en-US" sz="1800" dirty="0"/>
              <a:t>((0,2), 108.32 </a:t>
            </a:r>
            <a:r>
              <a:rPr lang="en-US" sz="1800" dirty="0" err="1"/>
              <a:t>cpm</a:t>
            </a:r>
            <a:r>
              <a:rPr lang="en-US" sz="1800" dirty="0"/>
              <a:t>)</a:t>
            </a:r>
          </a:p>
          <a:p>
            <a:pPr eaLnBrk="1" hangingPunct="1"/>
            <a:r>
              <a:rPr lang="en-US" sz="1800" dirty="0"/>
              <a:t>((0,3), 101.45 </a:t>
            </a:r>
            <a:r>
              <a:rPr lang="en-US" sz="1800" dirty="0" err="1"/>
              <a:t>cpm</a:t>
            </a:r>
            <a:r>
              <a:rPr lang="en-US" sz="1800" dirty="0"/>
              <a:t>)</a:t>
            </a:r>
          </a:p>
          <a:p>
            <a:pPr eaLnBrk="1" hangingPunct="1"/>
            <a:r>
              <a:rPr lang="en-US" sz="1800" dirty="0"/>
              <a:t>((0,4), 112.87 </a:t>
            </a:r>
            <a:r>
              <a:rPr lang="en-US" sz="1800" dirty="0" err="1"/>
              <a:t>cpm</a:t>
            </a:r>
            <a:r>
              <a:rPr lang="en-US" sz="1800" dirty="0"/>
              <a:t>)</a:t>
            </a:r>
          </a:p>
          <a:p>
            <a:pPr eaLnBrk="1" hangingPunct="1"/>
            <a:r>
              <a:rPr lang="en-US" sz="1800" dirty="0"/>
              <a:t>((0,5),   98.45 </a:t>
            </a:r>
            <a:r>
              <a:rPr lang="en-US" sz="1800" dirty="0" err="1"/>
              <a:t>cpm</a:t>
            </a:r>
            <a:r>
              <a:rPr lang="en-US" sz="1800" dirty="0"/>
              <a:t>)</a:t>
            </a:r>
          </a:p>
          <a:p>
            <a:pPr eaLnBrk="1" hangingPunct="1"/>
            <a:r>
              <a:rPr lang="en-US" sz="1800" dirty="0"/>
              <a:t>((0,6), 119.32 </a:t>
            </a:r>
            <a:r>
              <a:rPr lang="en-US" sz="1800" dirty="0" err="1"/>
              <a:t>cpm</a:t>
            </a:r>
            <a:r>
              <a:rPr lang="en-US" sz="1800" dirty="0"/>
              <a:t>)</a:t>
            </a:r>
          </a:p>
          <a:p>
            <a:pPr eaLnBrk="1" hangingPunct="1"/>
            <a:r>
              <a:rPr lang="en-US" sz="1800" dirty="0"/>
              <a:t>((0,7), 121.21 </a:t>
            </a:r>
            <a:r>
              <a:rPr lang="en-US" sz="1800" dirty="0" err="1"/>
              <a:t>cpm</a:t>
            </a:r>
            <a:r>
              <a:rPr lang="en-US" sz="1800" dirty="0"/>
              <a:t>)</a:t>
            </a:r>
          </a:p>
          <a:p>
            <a:pPr eaLnBrk="1" hangingPunct="1"/>
            <a:r>
              <a:rPr lang="en-US" sz="1800" dirty="0"/>
              <a:t>…</a:t>
            </a:r>
          </a:p>
          <a:p>
            <a:pPr eaLnBrk="1" hangingPunct="1"/>
            <a:endParaRPr lang="en-US" sz="1800" dirty="0"/>
          </a:p>
        </p:txBody>
      </p:sp>
    </p:spTree>
    <p:extLst>
      <p:ext uri="{BB962C8B-B14F-4D97-AF65-F5344CB8AC3E}">
        <p14:creationId xmlns:p14="http://schemas.microsoft.com/office/powerpoint/2010/main" val="3415204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Making a heatmap data with Pig</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dirty="0" smtClean="0"/>
              <a:t>Start the Grunt Shell.</a:t>
            </a:r>
            <a:endParaRPr lang="en-US" dirty="0"/>
          </a:p>
          <a:p>
            <a:pPr lvl="1"/>
            <a:r>
              <a:rPr lang="en-US" b="1" dirty="0" smtClean="0"/>
              <a:t>$ pig</a:t>
            </a:r>
          </a:p>
          <a:p>
            <a:r>
              <a:rPr lang="en-US" dirty="0" smtClean="0"/>
              <a:t>Load the radiation.csv data in HDFS.</a:t>
            </a:r>
          </a:p>
          <a:p>
            <a:pPr lvl="1"/>
            <a:r>
              <a:rPr lang="en-US" b="1" dirty="0" smtClean="0"/>
              <a:t>$ </a:t>
            </a:r>
            <a:r>
              <a:rPr lang="en-US" b="1" dirty="0"/>
              <a:t>r</a:t>
            </a:r>
            <a:r>
              <a:rPr lang="en-US" b="1" dirty="0" smtClean="0"/>
              <a:t>aw </a:t>
            </a:r>
            <a:r>
              <a:rPr lang="en-US" b="1" dirty="0"/>
              <a:t>= LOAD </a:t>
            </a:r>
            <a:r>
              <a:rPr lang="en-US" b="1" dirty="0" smtClean="0"/>
              <a:t>'radiation.csv</a:t>
            </a:r>
            <a:r>
              <a:rPr lang="en-US" b="1" dirty="0"/>
              <a:t>' USING </a:t>
            </a:r>
            <a:r>
              <a:rPr lang="en-US" b="1" dirty="0" err="1"/>
              <a:t>PigStorage</a:t>
            </a:r>
            <a:r>
              <a:rPr lang="en-US" b="1" dirty="0"/>
              <a:t>(',') AS (</a:t>
            </a:r>
            <a:r>
              <a:rPr lang="en-US" b="1" dirty="0" err="1"/>
              <a:t>CapturedTime</a:t>
            </a:r>
            <a:r>
              <a:rPr lang="en-US" b="1" dirty="0"/>
              <a:t> : chararray,Latitude:double,Longitude:double,Value:int,Unit:chararray);</a:t>
            </a:r>
          </a:p>
          <a:p>
            <a:r>
              <a:rPr lang="en-US" b="1" dirty="0" smtClean="0"/>
              <a:t>Step 1: </a:t>
            </a:r>
            <a:r>
              <a:rPr lang="en-US" b="1" dirty="0"/>
              <a:t>F</a:t>
            </a:r>
            <a:r>
              <a:rPr lang="en-US" b="1" dirty="0" smtClean="0"/>
              <a:t>ilter </a:t>
            </a:r>
            <a:r>
              <a:rPr lang="en-US" b="1" dirty="0"/>
              <a:t>out </a:t>
            </a:r>
            <a:r>
              <a:rPr lang="en-US" b="1" dirty="0" err="1" smtClean="0"/>
              <a:t>CaptureTime</a:t>
            </a:r>
            <a:r>
              <a:rPr lang="en-US" b="1" dirty="0" smtClean="0"/>
              <a:t>.</a:t>
            </a:r>
          </a:p>
          <a:p>
            <a:pPr lvl="1"/>
            <a:r>
              <a:rPr lang="en-US" b="1" dirty="0" smtClean="0"/>
              <a:t>$ </a:t>
            </a:r>
            <a:r>
              <a:rPr lang="en-US" b="1" dirty="0"/>
              <a:t>step1 = FILTER raw BY </a:t>
            </a:r>
            <a:r>
              <a:rPr lang="en-US" b="1" dirty="0" err="1"/>
              <a:t>CapturedTime</a:t>
            </a:r>
            <a:r>
              <a:rPr lang="en-US" b="1" dirty="0"/>
              <a:t> is not null AND </a:t>
            </a:r>
            <a:r>
              <a:rPr lang="en-US" b="1" dirty="0" err="1"/>
              <a:t>CapturedTime</a:t>
            </a:r>
            <a:r>
              <a:rPr lang="en-US" b="1" dirty="0"/>
              <a:t> != 'null' AND </a:t>
            </a:r>
            <a:r>
              <a:rPr lang="en-US" b="1" dirty="0" err="1"/>
              <a:t>CapturedTime</a:t>
            </a:r>
            <a:r>
              <a:rPr lang="en-US" b="1" dirty="0"/>
              <a:t> != '';</a:t>
            </a:r>
            <a:endParaRPr lang="en-US" b="1" dirty="0" smtClean="0"/>
          </a:p>
          <a:p>
            <a:r>
              <a:rPr lang="en-US" b="1" dirty="0" smtClean="0"/>
              <a:t>Step </a:t>
            </a:r>
            <a:r>
              <a:rPr lang="en-US" b="1" dirty="0"/>
              <a:t>2: select the rows of which unit is </a:t>
            </a:r>
            <a:r>
              <a:rPr lang="en-US" b="1" dirty="0" err="1"/>
              <a:t>cpm</a:t>
            </a:r>
            <a:r>
              <a:rPr lang="en-US" b="1" dirty="0"/>
              <a:t>.</a:t>
            </a:r>
          </a:p>
          <a:p>
            <a:pPr lvl="1"/>
            <a:r>
              <a:rPr lang="en-US" b="1" dirty="0" smtClean="0"/>
              <a:t>$ step2 </a:t>
            </a:r>
            <a:r>
              <a:rPr lang="en-US" b="1" dirty="0"/>
              <a:t>= FILTER step1 BY $4 MATCHES '</a:t>
            </a:r>
            <a:r>
              <a:rPr lang="en-US" b="1" dirty="0" err="1"/>
              <a:t>cpm</a:t>
            </a:r>
            <a:r>
              <a:rPr lang="en-US" b="1" dirty="0"/>
              <a:t>';</a:t>
            </a:r>
          </a:p>
          <a:p>
            <a:r>
              <a:rPr lang="en-US" b="1" dirty="0"/>
              <a:t>Step 3: F</a:t>
            </a:r>
            <a:r>
              <a:rPr lang="en-US" b="1" dirty="0" smtClean="0"/>
              <a:t>ilter </a:t>
            </a:r>
            <a:r>
              <a:rPr lang="en-US" b="1" dirty="0"/>
              <a:t>out the data based on the bounding box of Koriyama, Japan</a:t>
            </a:r>
            <a:r>
              <a:rPr lang="en-US" dirty="0" smtClean="0"/>
              <a:t>.</a:t>
            </a:r>
          </a:p>
          <a:p>
            <a:pPr lvl="1"/>
            <a:r>
              <a:rPr lang="en-US" b="1" dirty="0"/>
              <a:t>$ step3 = FILTER step2 BY $2 &gt; 140.32564 AND $2 &lt; 140.40993 AND $1 &gt; 37.36191 AND $1 &lt; 37.43678;</a:t>
            </a:r>
          </a:p>
          <a:p>
            <a:pPr lvl="1"/>
            <a:endParaRPr lang="en-US" dirty="0"/>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a:t>
            </a:fld>
            <a:endParaRPr lang="en-US" sz="1000" b="0" dirty="0" smtClean="0">
              <a:latin typeface="Tahoma" charset="0"/>
            </a:endParaRPr>
          </a:p>
        </p:txBody>
      </p:sp>
    </p:spTree>
    <p:extLst>
      <p:ext uri="{BB962C8B-B14F-4D97-AF65-F5344CB8AC3E}">
        <p14:creationId xmlns:p14="http://schemas.microsoft.com/office/powerpoint/2010/main" val="3077674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Making a heatmap matrix</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smtClean="0"/>
              <a:t>Step </a:t>
            </a:r>
            <a:r>
              <a:rPr lang="en-US" b="1" dirty="0"/>
              <a:t>4</a:t>
            </a:r>
            <a:r>
              <a:rPr lang="en-US" b="1" dirty="0" smtClean="0"/>
              <a:t>: Select </a:t>
            </a:r>
            <a:r>
              <a:rPr lang="en-US" b="1" dirty="0"/>
              <a:t>the rows of which </a:t>
            </a:r>
            <a:r>
              <a:rPr lang="en-US" b="1" dirty="0" err="1"/>
              <a:t>CapturedTime</a:t>
            </a:r>
            <a:r>
              <a:rPr lang="en-US" b="1" dirty="0"/>
              <a:t> is August.</a:t>
            </a:r>
          </a:p>
          <a:p>
            <a:pPr lvl="1"/>
            <a:r>
              <a:rPr lang="en-US" b="1" dirty="0"/>
              <a:t>$ </a:t>
            </a:r>
            <a:r>
              <a:rPr lang="tr-TR" b="1" dirty="0"/>
              <a:t>step4 = FILTER step3 BY ($0 &gt; '2013-08-01 00:00:00' AND $0 &lt; '2013-09-01 00:00:00')</a:t>
            </a:r>
            <a:r>
              <a:rPr lang="tr-TR" b="1" dirty="0" smtClean="0"/>
              <a:t>;</a:t>
            </a:r>
          </a:p>
          <a:p>
            <a:r>
              <a:rPr lang="en-US" dirty="0" smtClean="0"/>
              <a:t> </a:t>
            </a:r>
            <a:r>
              <a:rPr lang="en-US" b="1" dirty="0" smtClean="0"/>
              <a:t>Step 5: Generate </a:t>
            </a:r>
            <a:r>
              <a:rPr lang="en-US" b="1" dirty="0"/>
              <a:t>new records to send down the pipeline to the next operator</a:t>
            </a:r>
            <a:r>
              <a:rPr lang="en-US" dirty="0"/>
              <a:t>.</a:t>
            </a:r>
            <a:endParaRPr lang="en-US" dirty="0" smtClean="0"/>
          </a:p>
          <a:p>
            <a:pPr lvl="1"/>
            <a:r>
              <a:rPr lang="en-US" b="1" dirty="0" smtClean="0"/>
              <a:t>$ step5 </a:t>
            </a:r>
            <a:r>
              <a:rPr lang="en-US" b="1" dirty="0"/>
              <a:t>= FOREACH step4 GENERATE $0,$1,$2,$3,$4</a:t>
            </a:r>
            <a:r>
              <a:rPr lang="en-US" b="1" dirty="0" smtClean="0"/>
              <a:t>;</a:t>
            </a:r>
          </a:p>
          <a:p>
            <a:r>
              <a:rPr lang="en-US" b="1" dirty="0" smtClean="0"/>
              <a:t>Step 6</a:t>
            </a:r>
            <a:r>
              <a:rPr lang="en-US" b="1" dirty="0"/>
              <a:t>: G</a:t>
            </a:r>
            <a:r>
              <a:rPr lang="en-US" b="1" dirty="0" smtClean="0"/>
              <a:t>enerate </a:t>
            </a:r>
            <a:r>
              <a:rPr lang="en-US" b="1" dirty="0"/>
              <a:t>new records based on latitude and longitude  key.</a:t>
            </a:r>
          </a:p>
          <a:p>
            <a:pPr lvl="1"/>
            <a:r>
              <a:rPr lang="en-US" b="1" dirty="0"/>
              <a:t>$ </a:t>
            </a:r>
            <a:r>
              <a:rPr lang="en-US" b="1" dirty="0" smtClean="0"/>
              <a:t>s</a:t>
            </a:r>
            <a:r>
              <a:rPr lang="hu-HU" b="1" dirty="0" smtClean="0"/>
              <a:t>tep6 </a:t>
            </a:r>
            <a:r>
              <a:rPr lang="hu-HU" b="1" dirty="0"/>
              <a:t>= FOREACH step5 GENERATE $3,(int)(($2 - 140.32564)/0.005) AS logkey,(int)(($1 - 37.36191)/0.005) AS latkey</a:t>
            </a:r>
            <a:r>
              <a:rPr lang="hu-HU" b="1" dirty="0" smtClean="0"/>
              <a:t>;</a:t>
            </a:r>
          </a:p>
          <a:p>
            <a:r>
              <a:rPr lang="en-US" b="1" dirty="0"/>
              <a:t>Step </a:t>
            </a:r>
            <a:r>
              <a:rPr lang="en-US" b="1" dirty="0" smtClean="0"/>
              <a:t>7</a:t>
            </a:r>
            <a:r>
              <a:rPr lang="en-US" b="1" dirty="0"/>
              <a:t>: C</a:t>
            </a:r>
            <a:r>
              <a:rPr lang="en-US" b="1" dirty="0" smtClean="0"/>
              <a:t>ollect </a:t>
            </a:r>
            <a:r>
              <a:rPr lang="en-US" b="1" dirty="0"/>
              <a:t>all records with the same latitude and longitude key.</a:t>
            </a:r>
          </a:p>
          <a:p>
            <a:pPr lvl="1"/>
            <a:r>
              <a:rPr lang="en-US" b="1" dirty="0"/>
              <a:t>$ </a:t>
            </a:r>
            <a:r>
              <a:rPr lang="en-US" b="1" dirty="0" smtClean="0"/>
              <a:t>step6_group </a:t>
            </a:r>
            <a:r>
              <a:rPr lang="en-US" b="1" dirty="0"/>
              <a:t>= GROUP step6 BY (</a:t>
            </a:r>
            <a:r>
              <a:rPr lang="en-US" b="1" dirty="0" err="1"/>
              <a:t>latkey,logkey</a:t>
            </a:r>
            <a:r>
              <a:rPr lang="en-US" b="1"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a:t>
            </a:fld>
            <a:endParaRPr lang="en-US" sz="1000" b="0" dirty="0" smtClean="0">
              <a:latin typeface="Tahoma" charset="0"/>
            </a:endParaRPr>
          </a:p>
        </p:txBody>
      </p:sp>
    </p:spTree>
    <p:extLst>
      <p:ext uri="{BB962C8B-B14F-4D97-AF65-F5344CB8AC3E}">
        <p14:creationId xmlns:p14="http://schemas.microsoft.com/office/powerpoint/2010/main" val="3802071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Making a heatmap matrix</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smtClean="0"/>
              <a:t>Step 8: </a:t>
            </a:r>
            <a:r>
              <a:rPr lang="en-US" b="1" dirty="0"/>
              <a:t>C</a:t>
            </a:r>
            <a:r>
              <a:rPr lang="en-US" b="1" dirty="0" smtClean="0"/>
              <a:t>alculate </a:t>
            </a:r>
            <a:r>
              <a:rPr lang="en-US" b="1" dirty="0"/>
              <a:t>the average of </a:t>
            </a:r>
            <a:r>
              <a:rPr lang="en-US" b="1" dirty="0" smtClean="0"/>
              <a:t>radiation levels per each cell</a:t>
            </a:r>
            <a:r>
              <a:rPr lang="en-US" b="1" dirty="0"/>
              <a:t>.</a:t>
            </a:r>
          </a:p>
          <a:p>
            <a:pPr lvl="1"/>
            <a:r>
              <a:rPr lang="en-US" b="1" dirty="0" smtClean="0"/>
              <a:t>$ step6_avg </a:t>
            </a:r>
            <a:r>
              <a:rPr lang="en-US" b="1" dirty="0"/>
              <a:t>= FOREACH step6_group GENERATE group, AVG(step6.Value</a:t>
            </a:r>
            <a:r>
              <a:rPr lang="en-US" b="1" dirty="0" smtClean="0"/>
              <a:t>);</a:t>
            </a:r>
            <a:endParaRPr lang="tr-TR" b="1" dirty="0" smtClean="0"/>
          </a:p>
          <a:p>
            <a:r>
              <a:rPr lang="en-US" dirty="0" smtClean="0"/>
              <a:t> </a:t>
            </a:r>
            <a:r>
              <a:rPr lang="en-US" b="1" dirty="0" smtClean="0"/>
              <a:t>Step </a:t>
            </a:r>
            <a:r>
              <a:rPr lang="en-US" b="1" dirty="0"/>
              <a:t>9: S</a:t>
            </a:r>
            <a:r>
              <a:rPr lang="en-US" b="1" dirty="0" smtClean="0"/>
              <a:t>ort </a:t>
            </a:r>
            <a:r>
              <a:rPr lang="en-US" b="1" dirty="0"/>
              <a:t>data based on the group.</a:t>
            </a:r>
          </a:p>
          <a:p>
            <a:pPr lvl="1"/>
            <a:r>
              <a:rPr lang="en-US" b="1" dirty="0" smtClean="0"/>
              <a:t>$ result </a:t>
            </a:r>
            <a:r>
              <a:rPr lang="en-US" b="1" dirty="0"/>
              <a:t>= ORDER step6_avg BY group;</a:t>
            </a:r>
          </a:p>
          <a:p>
            <a:r>
              <a:rPr lang="en-US" b="1" dirty="0" smtClean="0"/>
              <a:t>Step </a:t>
            </a:r>
            <a:r>
              <a:rPr lang="en-US" b="1" dirty="0"/>
              <a:t>10: S</a:t>
            </a:r>
            <a:r>
              <a:rPr lang="en-US" b="1" dirty="0" smtClean="0"/>
              <a:t>end </a:t>
            </a:r>
            <a:r>
              <a:rPr lang="en-US" b="1" dirty="0"/>
              <a:t>the output to a folder in </a:t>
            </a:r>
            <a:r>
              <a:rPr lang="en-US" b="1" dirty="0" smtClean="0"/>
              <a:t>HDFS.</a:t>
            </a:r>
            <a:endParaRPr lang="en-US" b="1" dirty="0"/>
          </a:p>
          <a:p>
            <a:pPr lvl="1"/>
            <a:r>
              <a:rPr lang="en-US" b="1" dirty="0"/>
              <a:t>$ </a:t>
            </a:r>
            <a:r>
              <a:rPr lang="en-US" b="1" dirty="0" smtClean="0"/>
              <a:t>Store </a:t>
            </a:r>
            <a:r>
              <a:rPr lang="en-US" b="1" dirty="0"/>
              <a:t>result into '</a:t>
            </a:r>
            <a:r>
              <a:rPr lang="en-US" b="1" dirty="0" err="1"/>
              <a:t>heatmap_output</a:t>
            </a:r>
            <a:r>
              <a:rPr lang="en-US" b="1" dirty="0"/>
              <a:t>';</a:t>
            </a:r>
            <a:endParaRPr lang="hu-HU" b="1" dirty="0"/>
          </a:p>
          <a:p>
            <a:r>
              <a:rPr lang="en-US" b="1" dirty="0"/>
              <a:t>Step </a:t>
            </a:r>
            <a:r>
              <a:rPr lang="en-US" b="1" dirty="0" smtClean="0"/>
              <a:t>11: Log out the Grunt shell</a:t>
            </a:r>
          </a:p>
          <a:p>
            <a:pPr lvl="1"/>
            <a:r>
              <a:rPr lang="en-US" b="1" dirty="0" smtClean="0"/>
              <a:t>$ quit</a:t>
            </a:r>
          </a:p>
          <a:p>
            <a:r>
              <a:rPr lang="en-US" b="1" dirty="0" smtClean="0"/>
              <a:t>Step 12: Verify the file is in HDFS by listing the contents of </a:t>
            </a:r>
            <a:r>
              <a:rPr lang="en-US" b="1" dirty="0" err="1" smtClean="0"/>
              <a:t>heatmap_output</a:t>
            </a:r>
            <a:endParaRPr lang="en-US" b="1" dirty="0" smtClean="0"/>
          </a:p>
          <a:p>
            <a:pPr lvl="1"/>
            <a:r>
              <a:rPr lang="en-US" b="1" dirty="0" smtClean="0"/>
              <a:t>$ </a:t>
            </a:r>
            <a:r>
              <a:rPr lang="en-US" b="1" dirty="0" err="1" smtClean="0"/>
              <a:t>hdfs</a:t>
            </a:r>
            <a:r>
              <a:rPr lang="en-US" b="1" dirty="0" smtClean="0"/>
              <a:t> </a:t>
            </a:r>
            <a:r>
              <a:rPr lang="en-US" b="1" dirty="0" err="1" smtClean="0"/>
              <a:t>dfs</a:t>
            </a:r>
            <a:r>
              <a:rPr lang="en-US" b="1" dirty="0" smtClean="0"/>
              <a:t> -ls </a:t>
            </a:r>
            <a:r>
              <a:rPr lang="en-US" b="1" dirty="0" err="1" smtClean="0"/>
              <a:t>heatmap_output</a:t>
            </a:r>
            <a:r>
              <a:rPr lang="en-US" b="1" dirty="0" smtClean="0"/>
              <a:t>;</a:t>
            </a:r>
            <a:endParaRPr lang="en-US" b="1" dirty="0"/>
          </a:p>
          <a:p>
            <a:pPr lvl="1"/>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spTree>
    <p:extLst>
      <p:ext uri="{BB962C8B-B14F-4D97-AF65-F5344CB8AC3E}">
        <p14:creationId xmlns:p14="http://schemas.microsoft.com/office/powerpoint/2010/main" val="4129689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332"/>
            <a:ext cx="8229600" cy="668866"/>
          </a:xfrm>
        </p:spPr>
        <p:txBody>
          <a:bodyPr/>
          <a:lstStyle/>
          <a:p>
            <a:r>
              <a:rPr lang="en-US" b="1" dirty="0" smtClean="0"/>
              <a:t>Making a heatmap</a:t>
            </a:r>
            <a:endParaRPr lang="en-US" b="1" dirty="0"/>
          </a:p>
        </p:txBody>
      </p:sp>
      <p:sp>
        <p:nvSpPr>
          <p:cNvPr id="3" name="Content Placeholder 2"/>
          <p:cNvSpPr>
            <a:spLocks noGrp="1"/>
          </p:cNvSpPr>
          <p:nvPr>
            <p:ph idx="1"/>
          </p:nvPr>
        </p:nvSpPr>
        <p:spPr>
          <a:xfrm>
            <a:off x="292100" y="1875700"/>
            <a:ext cx="8686800" cy="4804833"/>
          </a:xfrm>
        </p:spPr>
        <p:txBody>
          <a:bodyPr>
            <a:normAutofit/>
          </a:bodyPr>
          <a:lstStyle/>
          <a:p>
            <a:r>
              <a:rPr lang="en-US" b="1" dirty="0"/>
              <a:t>Step 12: Take a source directory as input and concatenate files into the destination local file</a:t>
            </a:r>
          </a:p>
          <a:p>
            <a:pPr lvl="1"/>
            <a:r>
              <a:rPr lang="en-US" b="1" dirty="0"/>
              <a:t>$ </a:t>
            </a:r>
            <a:r>
              <a:rPr lang="en-US" b="1" dirty="0" err="1" smtClean="0"/>
              <a:t>hdfs</a:t>
            </a:r>
            <a:r>
              <a:rPr lang="en-US" b="1" dirty="0" smtClean="0"/>
              <a:t> </a:t>
            </a:r>
            <a:r>
              <a:rPr lang="en-US" b="1" dirty="0" err="1"/>
              <a:t>d</a:t>
            </a:r>
            <a:r>
              <a:rPr lang="en-US" b="1" dirty="0" err="1" smtClean="0"/>
              <a:t>fs</a:t>
            </a:r>
            <a:r>
              <a:rPr lang="en-US" b="1" dirty="0" smtClean="0"/>
              <a:t> -</a:t>
            </a:r>
            <a:r>
              <a:rPr lang="en-US" b="1" dirty="0" err="1" smtClean="0"/>
              <a:t>getmerge</a:t>
            </a:r>
            <a:r>
              <a:rPr lang="en-US" b="1" dirty="0" smtClean="0"/>
              <a:t> </a:t>
            </a:r>
            <a:r>
              <a:rPr lang="en-US" b="1" dirty="0" err="1"/>
              <a:t>heatmap_output</a:t>
            </a:r>
            <a:r>
              <a:rPr lang="en-US" b="1" dirty="0"/>
              <a:t> </a:t>
            </a:r>
            <a:r>
              <a:rPr lang="en-US" b="1" dirty="0" smtClean="0"/>
              <a:t>heatmap.txt</a:t>
            </a:r>
            <a:endParaRPr lang="en-US" b="1" dirty="0"/>
          </a:p>
          <a:p>
            <a:r>
              <a:rPr lang="en-US" b="1" dirty="0" smtClean="0"/>
              <a:t>Step 13: Explore the data format in the output file </a:t>
            </a:r>
          </a:p>
          <a:p>
            <a:pPr lvl="1"/>
            <a:r>
              <a:rPr lang="en-US" b="1" dirty="0" smtClean="0"/>
              <a:t>$ tail heatmap.txt</a:t>
            </a:r>
          </a:p>
          <a:p>
            <a:pPr lvl="1"/>
            <a:r>
              <a:rPr lang="en-US" b="1" dirty="0" smtClean="0"/>
              <a:t>What does it remind you of ?</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pic>
        <p:nvPicPr>
          <p:cNvPr id="5" name="Picture 4" descr="heatmap_rec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818" y="3419230"/>
            <a:ext cx="5455270" cy="3261303"/>
          </a:xfrm>
          <a:prstGeom prst="rect">
            <a:avLst/>
          </a:prstGeom>
        </p:spPr>
      </p:pic>
    </p:spTree>
    <p:extLst>
      <p:ext uri="{BB962C8B-B14F-4D97-AF65-F5344CB8AC3E}">
        <p14:creationId xmlns:p14="http://schemas.microsoft.com/office/powerpoint/2010/main" val="4085576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12016</TotalTime>
  <Words>2881</Words>
  <Application>Microsoft Office PowerPoint</Application>
  <PresentationFormat>On-screen Show (4:3)</PresentationFormat>
  <Paragraphs>419</Paragraphs>
  <Slides>31</Slides>
  <Notes>31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3" baseType="lpstr">
      <vt:lpstr>ＭＳ Ｐゴシック</vt:lpstr>
      <vt:lpstr>Arial</vt:lpstr>
      <vt:lpstr>Calibri</vt:lpstr>
      <vt:lpstr>Candara</vt:lpstr>
      <vt:lpstr>Century Gothic</vt:lpstr>
      <vt:lpstr>Courier New</vt:lpstr>
      <vt:lpstr>Franklin Gothic Book</vt:lpstr>
      <vt:lpstr>Microsoft Sans Serif</vt:lpstr>
      <vt:lpstr>Tahoma</vt:lpstr>
      <vt:lpstr>Wingdings</vt:lpstr>
      <vt:lpstr>Executive</vt:lpstr>
      <vt:lpstr>Worksheet</vt:lpstr>
      <vt:lpstr>Advanced Geospatial Data Analytics: Pig and Python on Hadoop</vt:lpstr>
      <vt:lpstr>Exploring data with Pig:  Advanced data operations</vt:lpstr>
      <vt:lpstr>Dataset: Safecast dataset </vt:lpstr>
      <vt:lpstr>Making a heatmap based on radiation dataset</vt:lpstr>
      <vt:lpstr>The city of Koriyama, Japan</vt:lpstr>
      <vt:lpstr>Making a heatmap data with Pig</vt:lpstr>
      <vt:lpstr>Making a heatmap matrix</vt:lpstr>
      <vt:lpstr>Making a heatmap matrix</vt:lpstr>
      <vt:lpstr>Making a heatmap</vt:lpstr>
      <vt:lpstr>Quiz</vt:lpstr>
      <vt:lpstr>Analyzing data with Python:  Pig UDP with Python Hadoop Streaming API with Python for geospatial operations</vt:lpstr>
      <vt:lpstr>Python</vt:lpstr>
      <vt:lpstr>The Scientific Python Ecosystem</vt:lpstr>
      <vt:lpstr>Scikit-learn machine learning in Python</vt:lpstr>
      <vt:lpstr>Generating a heatmap image using Pig with Python</vt:lpstr>
      <vt:lpstr>Running Python on Hadoop</vt:lpstr>
      <vt:lpstr>Pig User Defined Functions (UDFs)</vt:lpstr>
      <vt:lpstr>Writing a Pig UDF in Python</vt:lpstr>
      <vt:lpstr>Invoking a UDF</vt:lpstr>
      <vt:lpstr>Demo 2: Generating a heatmap after removing outliers using Pig UDF</vt:lpstr>
      <vt:lpstr>Generating a heatmap after removing outliers using Pig UDF</vt:lpstr>
      <vt:lpstr>Pig STREAM Command</vt:lpstr>
      <vt:lpstr>Pig STREAM Command</vt:lpstr>
      <vt:lpstr>Implementing K-Means clustering on Hadoop for 311 Data</vt:lpstr>
      <vt:lpstr>The 311 Dataset </vt:lpstr>
      <vt:lpstr>Python code to implement the K-Means clustering algorithm</vt:lpstr>
      <vt:lpstr>Stream the data through a clustering algorithm using Pig streaming</vt:lpstr>
      <vt:lpstr>K-Means Clustering</vt:lpstr>
      <vt:lpstr>Exercise 3: K-Means Clustering</vt:lpstr>
      <vt:lpstr>Quiz</vt:lpstr>
      <vt:lpstr>To be continued …</vt:lpstr>
    </vt:vector>
  </TitlesOfParts>
  <Manager/>
  <Company>UIUC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Yin, Junjun</cp:lastModifiedBy>
  <cp:revision>1737</cp:revision>
  <cp:lastPrinted>2013-09-23T17:54:31Z</cp:lastPrinted>
  <dcterms:created xsi:type="dcterms:W3CDTF">2012-09-19T16:58:51Z</dcterms:created>
  <dcterms:modified xsi:type="dcterms:W3CDTF">2016-06-03T16:33:24Z</dcterms:modified>
  <cp:category/>
</cp:coreProperties>
</file>